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8" r:id="rId3"/>
    <p:sldId id="259" r:id="rId4"/>
    <p:sldId id="282" r:id="rId5"/>
    <p:sldId id="260" r:id="rId6"/>
    <p:sldId id="261" r:id="rId7"/>
    <p:sldId id="283" r:id="rId8"/>
    <p:sldId id="284" r:id="rId9"/>
    <p:sldId id="262" r:id="rId10"/>
    <p:sldId id="263" r:id="rId11"/>
    <p:sldId id="264" r:id="rId12"/>
    <p:sldId id="265" r:id="rId13"/>
    <p:sldId id="266" r:id="rId14"/>
    <p:sldId id="267" r:id="rId15"/>
    <p:sldId id="268" r:id="rId16"/>
    <p:sldId id="269" r:id="rId17"/>
    <p:sldId id="271" r:id="rId18"/>
    <p:sldId id="272" r:id="rId19"/>
    <p:sldId id="273" r:id="rId20"/>
    <p:sldId id="274" r:id="rId21"/>
    <p:sldId id="275" r:id="rId22"/>
    <p:sldId id="276" r:id="rId23"/>
    <p:sldId id="277" r:id="rId24"/>
    <p:sldId id="278" r:id="rId25"/>
    <p:sldId id="289" r:id="rId26"/>
    <p:sldId id="285" r:id="rId27"/>
    <p:sldId id="286" r:id="rId28"/>
    <p:sldId id="287" r:id="rId29"/>
    <p:sldId id="279" r:id="rId30"/>
    <p:sldId id="280" r:id="rId31"/>
    <p:sldId id="281" r:id="rId32"/>
    <p:sldId id="288"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p:scale>
          <a:sx n="75" d="100"/>
          <a:sy n="75" d="100"/>
        </p:scale>
        <p:origin x="902" y="4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CDCAA2-6838-A184-2DD5-80DF653A5A0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14475D0-B387-C79A-D2CA-C932CC8D2AE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C395322-58EC-C9FA-A5B7-AFAF599BC26B}"/>
              </a:ext>
            </a:extLst>
          </p:cNvPr>
          <p:cNvSpPr>
            <a:spLocks noGrp="1"/>
          </p:cNvSpPr>
          <p:nvPr>
            <p:ph type="dt" sz="half" idx="10"/>
          </p:nvPr>
        </p:nvSpPr>
        <p:spPr/>
        <p:txBody>
          <a:bodyPr/>
          <a:lstStyle/>
          <a:p>
            <a:fld id="{A403B602-FD58-4EBB-AE4C-91D0313B39E2}" type="datetimeFigureOut">
              <a:rPr lang="en-US" smtClean="0"/>
              <a:t>3/19/2025</a:t>
            </a:fld>
            <a:endParaRPr lang="en-US"/>
          </a:p>
        </p:txBody>
      </p:sp>
      <p:sp>
        <p:nvSpPr>
          <p:cNvPr id="5" name="Footer Placeholder 4">
            <a:extLst>
              <a:ext uri="{FF2B5EF4-FFF2-40B4-BE49-F238E27FC236}">
                <a16:creationId xmlns:a16="http://schemas.microsoft.com/office/drawing/2014/main" id="{0E1F157E-8E87-A6F5-9171-2A8F0B16687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61974C1-A5CD-8E81-56C0-736345A2C474}"/>
              </a:ext>
            </a:extLst>
          </p:cNvPr>
          <p:cNvSpPr>
            <a:spLocks noGrp="1"/>
          </p:cNvSpPr>
          <p:nvPr>
            <p:ph type="sldNum" sz="quarter" idx="12"/>
          </p:nvPr>
        </p:nvSpPr>
        <p:spPr/>
        <p:txBody>
          <a:bodyPr/>
          <a:lstStyle/>
          <a:p>
            <a:fld id="{14DD06B0-5F36-4832-AAE3-7639701CEBF1}" type="slidenum">
              <a:rPr lang="en-US" smtClean="0"/>
              <a:t>‹#›</a:t>
            </a:fld>
            <a:endParaRPr lang="en-US"/>
          </a:p>
        </p:txBody>
      </p:sp>
    </p:spTree>
    <p:extLst>
      <p:ext uri="{BB962C8B-B14F-4D97-AF65-F5344CB8AC3E}">
        <p14:creationId xmlns:p14="http://schemas.microsoft.com/office/powerpoint/2010/main" val="9429957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E1B6BD-E0AF-015D-3FFA-A469E11316E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473BB09-0DAA-B8BD-8A13-61AB4D01B77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B7B25DF-409E-6339-8A12-19C81C3D21B2}"/>
              </a:ext>
            </a:extLst>
          </p:cNvPr>
          <p:cNvSpPr>
            <a:spLocks noGrp="1"/>
          </p:cNvSpPr>
          <p:nvPr>
            <p:ph type="dt" sz="half" idx="10"/>
          </p:nvPr>
        </p:nvSpPr>
        <p:spPr/>
        <p:txBody>
          <a:bodyPr/>
          <a:lstStyle/>
          <a:p>
            <a:fld id="{A403B602-FD58-4EBB-AE4C-91D0313B39E2}" type="datetimeFigureOut">
              <a:rPr lang="en-US" smtClean="0"/>
              <a:t>3/19/2025</a:t>
            </a:fld>
            <a:endParaRPr lang="en-US"/>
          </a:p>
        </p:txBody>
      </p:sp>
      <p:sp>
        <p:nvSpPr>
          <p:cNvPr id="5" name="Footer Placeholder 4">
            <a:extLst>
              <a:ext uri="{FF2B5EF4-FFF2-40B4-BE49-F238E27FC236}">
                <a16:creationId xmlns:a16="http://schemas.microsoft.com/office/drawing/2014/main" id="{3672BD0A-DC0B-88EC-F187-097CCABE6DD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15E2C79-6A24-0B1A-A376-36B10231575B}"/>
              </a:ext>
            </a:extLst>
          </p:cNvPr>
          <p:cNvSpPr>
            <a:spLocks noGrp="1"/>
          </p:cNvSpPr>
          <p:nvPr>
            <p:ph type="sldNum" sz="quarter" idx="12"/>
          </p:nvPr>
        </p:nvSpPr>
        <p:spPr/>
        <p:txBody>
          <a:bodyPr/>
          <a:lstStyle/>
          <a:p>
            <a:fld id="{14DD06B0-5F36-4832-AAE3-7639701CEBF1}" type="slidenum">
              <a:rPr lang="en-US" smtClean="0"/>
              <a:t>‹#›</a:t>
            </a:fld>
            <a:endParaRPr lang="en-US"/>
          </a:p>
        </p:txBody>
      </p:sp>
    </p:spTree>
    <p:extLst>
      <p:ext uri="{BB962C8B-B14F-4D97-AF65-F5344CB8AC3E}">
        <p14:creationId xmlns:p14="http://schemas.microsoft.com/office/powerpoint/2010/main" val="37357081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ED2191A-B934-B953-B2E3-C08ABEB2ED4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E709335-7614-5967-787F-2135958E5DE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F1B4411-6044-ACB6-B562-C7292B9F0AE7}"/>
              </a:ext>
            </a:extLst>
          </p:cNvPr>
          <p:cNvSpPr>
            <a:spLocks noGrp="1"/>
          </p:cNvSpPr>
          <p:nvPr>
            <p:ph type="dt" sz="half" idx="10"/>
          </p:nvPr>
        </p:nvSpPr>
        <p:spPr/>
        <p:txBody>
          <a:bodyPr/>
          <a:lstStyle/>
          <a:p>
            <a:fld id="{A403B602-FD58-4EBB-AE4C-91D0313B39E2}" type="datetimeFigureOut">
              <a:rPr lang="en-US" smtClean="0"/>
              <a:t>3/19/2025</a:t>
            </a:fld>
            <a:endParaRPr lang="en-US"/>
          </a:p>
        </p:txBody>
      </p:sp>
      <p:sp>
        <p:nvSpPr>
          <p:cNvPr id="5" name="Footer Placeholder 4">
            <a:extLst>
              <a:ext uri="{FF2B5EF4-FFF2-40B4-BE49-F238E27FC236}">
                <a16:creationId xmlns:a16="http://schemas.microsoft.com/office/drawing/2014/main" id="{DE67A374-F27D-03D4-1A5A-76B4AA73778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06AFBE9-DAAE-0874-1DA5-85BF753571CD}"/>
              </a:ext>
            </a:extLst>
          </p:cNvPr>
          <p:cNvSpPr>
            <a:spLocks noGrp="1"/>
          </p:cNvSpPr>
          <p:nvPr>
            <p:ph type="sldNum" sz="quarter" idx="12"/>
          </p:nvPr>
        </p:nvSpPr>
        <p:spPr/>
        <p:txBody>
          <a:bodyPr/>
          <a:lstStyle/>
          <a:p>
            <a:fld id="{14DD06B0-5F36-4832-AAE3-7639701CEBF1}" type="slidenum">
              <a:rPr lang="en-US" smtClean="0"/>
              <a:t>‹#›</a:t>
            </a:fld>
            <a:endParaRPr lang="en-US"/>
          </a:p>
        </p:txBody>
      </p:sp>
    </p:spTree>
    <p:extLst>
      <p:ext uri="{BB962C8B-B14F-4D97-AF65-F5344CB8AC3E}">
        <p14:creationId xmlns:p14="http://schemas.microsoft.com/office/powerpoint/2010/main" val="20514506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AC6C67-7CD8-68C4-0DAE-CCF4B9AB7E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FF7DC07-7571-7219-A270-5F2B61BE327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66B1961-774E-2F73-320F-B98D075B5FA2}"/>
              </a:ext>
            </a:extLst>
          </p:cNvPr>
          <p:cNvSpPr>
            <a:spLocks noGrp="1"/>
          </p:cNvSpPr>
          <p:nvPr>
            <p:ph type="dt" sz="half" idx="10"/>
          </p:nvPr>
        </p:nvSpPr>
        <p:spPr/>
        <p:txBody>
          <a:bodyPr/>
          <a:lstStyle/>
          <a:p>
            <a:fld id="{A403B602-FD58-4EBB-AE4C-91D0313B39E2}" type="datetimeFigureOut">
              <a:rPr lang="en-US" smtClean="0"/>
              <a:t>3/19/2025</a:t>
            </a:fld>
            <a:endParaRPr lang="en-US"/>
          </a:p>
        </p:txBody>
      </p:sp>
      <p:sp>
        <p:nvSpPr>
          <p:cNvPr id="5" name="Footer Placeholder 4">
            <a:extLst>
              <a:ext uri="{FF2B5EF4-FFF2-40B4-BE49-F238E27FC236}">
                <a16:creationId xmlns:a16="http://schemas.microsoft.com/office/drawing/2014/main" id="{34FBE325-4BB1-D842-94FF-128A5995DE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47DD3D7-1753-EA9C-A3BB-DCEBA4A80EA3}"/>
              </a:ext>
            </a:extLst>
          </p:cNvPr>
          <p:cNvSpPr>
            <a:spLocks noGrp="1"/>
          </p:cNvSpPr>
          <p:nvPr>
            <p:ph type="sldNum" sz="quarter" idx="12"/>
          </p:nvPr>
        </p:nvSpPr>
        <p:spPr/>
        <p:txBody>
          <a:bodyPr/>
          <a:lstStyle/>
          <a:p>
            <a:fld id="{14DD06B0-5F36-4832-AAE3-7639701CEBF1}" type="slidenum">
              <a:rPr lang="en-US" smtClean="0"/>
              <a:t>‹#›</a:t>
            </a:fld>
            <a:endParaRPr lang="en-US"/>
          </a:p>
        </p:txBody>
      </p:sp>
    </p:spTree>
    <p:extLst>
      <p:ext uri="{BB962C8B-B14F-4D97-AF65-F5344CB8AC3E}">
        <p14:creationId xmlns:p14="http://schemas.microsoft.com/office/powerpoint/2010/main" val="26448824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1CD1EE-6B75-A1F0-8AC9-6FB27D3DC67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B33631E-5687-4BBE-1786-0C9FA017751D}"/>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9458233-12EF-776A-43AB-34D1CDFB6E29}"/>
              </a:ext>
            </a:extLst>
          </p:cNvPr>
          <p:cNvSpPr>
            <a:spLocks noGrp="1"/>
          </p:cNvSpPr>
          <p:nvPr>
            <p:ph type="dt" sz="half" idx="10"/>
          </p:nvPr>
        </p:nvSpPr>
        <p:spPr/>
        <p:txBody>
          <a:bodyPr/>
          <a:lstStyle/>
          <a:p>
            <a:fld id="{A403B602-FD58-4EBB-AE4C-91D0313B39E2}" type="datetimeFigureOut">
              <a:rPr lang="en-US" smtClean="0"/>
              <a:t>3/19/2025</a:t>
            </a:fld>
            <a:endParaRPr lang="en-US"/>
          </a:p>
        </p:txBody>
      </p:sp>
      <p:sp>
        <p:nvSpPr>
          <p:cNvPr id="5" name="Footer Placeholder 4">
            <a:extLst>
              <a:ext uri="{FF2B5EF4-FFF2-40B4-BE49-F238E27FC236}">
                <a16:creationId xmlns:a16="http://schemas.microsoft.com/office/drawing/2014/main" id="{930580A3-3EA7-398C-4CDF-7F77A054B1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3712234-FDC2-73E7-5BDE-2AB2842C008D}"/>
              </a:ext>
            </a:extLst>
          </p:cNvPr>
          <p:cNvSpPr>
            <a:spLocks noGrp="1"/>
          </p:cNvSpPr>
          <p:nvPr>
            <p:ph type="sldNum" sz="quarter" idx="12"/>
          </p:nvPr>
        </p:nvSpPr>
        <p:spPr/>
        <p:txBody>
          <a:bodyPr/>
          <a:lstStyle/>
          <a:p>
            <a:fld id="{14DD06B0-5F36-4832-AAE3-7639701CEBF1}" type="slidenum">
              <a:rPr lang="en-US" smtClean="0"/>
              <a:t>‹#›</a:t>
            </a:fld>
            <a:endParaRPr lang="en-US"/>
          </a:p>
        </p:txBody>
      </p:sp>
    </p:spTree>
    <p:extLst>
      <p:ext uri="{BB962C8B-B14F-4D97-AF65-F5344CB8AC3E}">
        <p14:creationId xmlns:p14="http://schemas.microsoft.com/office/powerpoint/2010/main" val="17342659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B745F5-648E-7A47-181B-E23A9315BA4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7BC5A77-524C-6328-8AF0-43A9ECDE21A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17B6285-6335-3456-6A1C-1B06BF66D20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438F858-6CF8-355F-CBB7-9DC43E1336CA}"/>
              </a:ext>
            </a:extLst>
          </p:cNvPr>
          <p:cNvSpPr>
            <a:spLocks noGrp="1"/>
          </p:cNvSpPr>
          <p:nvPr>
            <p:ph type="dt" sz="half" idx="10"/>
          </p:nvPr>
        </p:nvSpPr>
        <p:spPr/>
        <p:txBody>
          <a:bodyPr/>
          <a:lstStyle/>
          <a:p>
            <a:fld id="{A403B602-FD58-4EBB-AE4C-91D0313B39E2}" type="datetimeFigureOut">
              <a:rPr lang="en-US" smtClean="0"/>
              <a:t>3/19/2025</a:t>
            </a:fld>
            <a:endParaRPr lang="en-US"/>
          </a:p>
        </p:txBody>
      </p:sp>
      <p:sp>
        <p:nvSpPr>
          <p:cNvPr id="6" name="Footer Placeholder 5">
            <a:extLst>
              <a:ext uri="{FF2B5EF4-FFF2-40B4-BE49-F238E27FC236}">
                <a16:creationId xmlns:a16="http://schemas.microsoft.com/office/drawing/2014/main" id="{0EBD284A-1711-33E5-07B4-497B79B048E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47C6738-5922-A184-178A-1869289B45B9}"/>
              </a:ext>
            </a:extLst>
          </p:cNvPr>
          <p:cNvSpPr>
            <a:spLocks noGrp="1"/>
          </p:cNvSpPr>
          <p:nvPr>
            <p:ph type="sldNum" sz="quarter" idx="12"/>
          </p:nvPr>
        </p:nvSpPr>
        <p:spPr/>
        <p:txBody>
          <a:bodyPr/>
          <a:lstStyle/>
          <a:p>
            <a:fld id="{14DD06B0-5F36-4832-AAE3-7639701CEBF1}" type="slidenum">
              <a:rPr lang="en-US" smtClean="0"/>
              <a:t>‹#›</a:t>
            </a:fld>
            <a:endParaRPr lang="en-US"/>
          </a:p>
        </p:txBody>
      </p:sp>
    </p:spTree>
    <p:extLst>
      <p:ext uri="{BB962C8B-B14F-4D97-AF65-F5344CB8AC3E}">
        <p14:creationId xmlns:p14="http://schemas.microsoft.com/office/powerpoint/2010/main" val="15269753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F8DA8F-9330-8C48-F6BD-18FE3243FDD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2CC37D6-C742-21CF-09CF-A7FFBFC5032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78DF7E2-9475-B23D-7960-486D3DB5546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EFB5453-428D-3535-3399-5CCC50F5ECD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0BAA6F8-5532-F324-2692-ABB3324EB9E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7EA5136-F3D5-6650-3654-F84D8B15CFEE}"/>
              </a:ext>
            </a:extLst>
          </p:cNvPr>
          <p:cNvSpPr>
            <a:spLocks noGrp="1"/>
          </p:cNvSpPr>
          <p:nvPr>
            <p:ph type="dt" sz="half" idx="10"/>
          </p:nvPr>
        </p:nvSpPr>
        <p:spPr/>
        <p:txBody>
          <a:bodyPr/>
          <a:lstStyle/>
          <a:p>
            <a:fld id="{A403B602-FD58-4EBB-AE4C-91D0313B39E2}" type="datetimeFigureOut">
              <a:rPr lang="en-US" smtClean="0"/>
              <a:t>3/19/2025</a:t>
            </a:fld>
            <a:endParaRPr lang="en-US"/>
          </a:p>
        </p:txBody>
      </p:sp>
      <p:sp>
        <p:nvSpPr>
          <p:cNvPr id="8" name="Footer Placeholder 7">
            <a:extLst>
              <a:ext uri="{FF2B5EF4-FFF2-40B4-BE49-F238E27FC236}">
                <a16:creationId xmlns:a16="http://schemas.microsoft.com/office/drawing/2014/main" id="{B8C1049E-48E2-4DFE-6EB9-1E3B7C18BA3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9E09E5F-CF73-1604-3189-712649198897}"/>
              </a:ext>
            </a:extLst>
          </p:cNvPr>
          <p:cNvSpPr>
            <a:spLocks noGrp="1"/>
          </p:cNvSpPr>
          <p:nvPr>
            <p:ph type="sldNum" sz="quarter" idx="12"/>
          </p:nvPr>
        </p:nvSpPr>
        <p:spPr/>
        <p:txBody>
          <a:bodyPr/>
          <a:lstStyle/>
          <a:p>
            <a:fld id="{14DD06B0-5F36-4832-AAE3-7639701CEBF1}" type="slidenum">
              <a:rPr lang="en-US" smtClean="0"/>
              <a:t>‹#›</a:t>
            </a:fld>
            <a:endParaRPr lang="en-US"/>
          </a:p>
        </p:txBody>
      </p:sp>
    </p:spTree>
    <p:extLst>
      <p:ext uri="{BB962C8B-B14F-4D97-AF65-F5344CB8AC3E}">
        <p14:creationId xmlns:p14="http://schemas.microsoft.com/office/powerpoint/2010/main" val="12594409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703608-03ED-3FD4-231C-3FF05FD4045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ED21B00-62A9-E8A7-4CF0-D4F58579CB87}"/>
              </a:ext>
            </a:extLst>
          </p:cNvPr>
          <p:cNvSpPr>
            <a:spLocks noGrp="1"/>
          </p:cNvSpPr>
          <p:nvPr>
            <p:ph type="dt" sz="half" idx="10"/>
          </p:nvPr>
        </p:nvSpPr>
        <p:spPr/>
        <p:txBody>
          <a:bodyPr/>
          <a:lstStyle/>
          <a:p>
            <a:fld id="{A403B602-FD58-4EBB-AE4C-91D0313B39E2}" type="datetimeFigureOut">
              <a:rPr lang="en-US" smtClean="0"/>
              <a:t>3/19/2025</a:t>
            </a:fld>
            <a:endParaRPr lang="en-US"/>
          </a:p>
        </p:txBody>
      </p:sp>
      <p:sp>
        <p:nvSpPr>
          <p:cNvPr id="4" name="Footer Placeholder 3">
            <a:extLst>
              <a:ext uri="{FF2B5EF4-FFF2-40B4-BE49-F238E27FC236}">
                <a16:creationId xmlns:a16="http://schemas.microsoft.com/office/drawing/2014/main" id="{1945599F-076A-E7F0-63DD-3B93CA3FF41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516E686-F6F3-6967-83C4-398009262CE8}"/>
              </a:ext>
            </a:extLst>
          </p:cNvPr>
          <p:cNvSpPr>
            <a:spLocks noGrp="1"/>
          </p:cNvSpPr>
          <p:nvPr>
            <p:ph type="sldNum" sz="quarter" idx="12"/>
          </p:nvPr>
        </p:nvSpPr>
        <p:spPr/>
        <p:txBody>
          <a:bodyPr/>
          <a:lstStyle/>
          <a:p>
            <a:fld id="{14DD06B0-5F36-4832-AAE3-7639701CEBF1}" type="slidenum">
              <a:rPr lang="en-US" smtClean="0"/>
              <a:t>‹#›</a:t>
            </a:fld>
            <a:endParaRPr lang="en-US"/>
          </a:p>
        </p:txBody>
      </p:sp>
    </p:spTree>
    <p:extLst>
      <p:ext uri="{BB962C8B-B14F-4D97-AF65-F5344CB8AC3E}">
        <p14:creationId xmlns:p14="http://schemas.microsoft.com/office/powerpoint/2010/main" val="5188502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104B86F-EFBB-415E-AB69-B5568EAE7327}"/>
              </a:ext>
            </a:extLst>
          </p:cNvPr>
          <p:cNvSpPr>
            <a:spLocks noGrp="1"/>
          </p:cNvSpPr>
          <p:nvPr>
            <p:ph type="dt" sz="half" idx="10"/>
          </p:nvPr>
        </p:nvSpPr>
        <p:spPr/>
        <p:txBody>
          <a:bodyPr/>
          <a:lstStyle/>
          <a:p>
            <a:fld id="{A403B602-FD58-4EBB-AE4C-91D0313B39E2}" type="datetimeFigureOut">
              <a:rPr lang="en-US" smtClean="0"/>
              <a:t>3/19/2025</a:t>
            </a:fld>
            <a:endParaRPr lang="en-US"/>
          </a:p>
        </p:txBody>
      </p:sp>
      <p:sp>
        <p:nvSpPr>
          <p:cNvPr id="3" name="Footer Placeholder 2">
            <a:extLst>
              <a:ext uri="{FF2B5EF4-FFF2-40B4-BE49-F238E27FC236}">
                <a16:creationId xmlns:a16="http://schemas.microsoft.com/office/drawing/2014/main" id="{217BA49C-0D4D-212C-505C-F47A78A6AF0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88A3648-F289-D6E2-E07C-443055D63EFD}"/>
              </a:ext>
            </a:extLst>
          </p:cNvPr>
          <p:cNvSpPr>
            <a:spLocks noGrp="1"/>
          </p:cNvSpPr>
          <p:nvPr>
            <p:ph type="sldNum" sz="quarter" idx="12"/>
          </p:nvPr>
        </p:nvSpPr>
        <p:spPr/>
        <p:txBody>
          <a:bodyPr/>
          <a:lstStyle/>
          <a:p>
            <a:fld id="{14DD06B0-5F36-4832-AAE3-7639701CEBF1}" type="slidenum">
              <a:rPr lang="en-US" smtClean="0"/>
              <a:t>‹#›</a:t>
            </a:fld>
            <a:endParaRPr lang="en-US"/>
          </a:p>
        </p:txBody>
      </p:sp>
    </p:spTree>
    <p:extLst>
      <p:ext uri="{BB962C8B-B14F-4D97-AF65-F5344CB8AC3E}">
        <p14:creationId xmlns:p14="http://schemas.microsoft.com/office/powerpoint/2010/main" val="12289283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1AE802-E6B3-DDDC-6A97-6B4720E611F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0F7B34D-6D5A-6C02-7857-BFECD4A1ECE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4913E46-1891-AA1C-5C05-77C74F8AA97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94C3FBF-29EC-ADB1-9688-AF77FB40B192}"/>
              </a:ext>
            </a:extLst>
          </p:cNvPr>
          <p:cNvSpPr>
            <a:spLocks noGrp="1"/>
          </p:cNvSpPr>
          <p:nvPr>
            <p:ph type="dt" sz="half" idx="10"/>
          </p:nvPr>
        </p:nvSpPr>
        <p:spPr/>
        <p:txBody>
          <a:bodyPr/>
          <a:lstStyle/>
          <a:p>
            <a:fld id="{A403B602-FD58-4EBB-AE4C-91D0313B39E2}" type="datetimeFigureOut">
              <a:rPr lang="en-US" smtClean="0"/>
              <a:t>3/19/2025</a:t>
            </a:fld>
            <a:endParaRPr lang="en-US"/>
          </a:p>
        </p:txBody>
      </p:sp>
      <p:sp>
        <p:nvSpPr>
          <p:cNvPr id="6" name="Footer Placeholder 5">
            <a:extLst>
              <a:ext uri="{FF2B5EF4-FFF2-40B4-BE49-F238E27FC236}">
                <a16:creationId xmlns:a16="http://schemas.microsoft.com/office/drawing/2014/main" id="{ADB83167-8C38-C0C1-B293-0C959843479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05B09FE-9692-6854-2CA4-004BFDCDD1F6}"/>
              </a:ext>
            </a:extLst>
          </p:cNvPr>
          <p:cNvSpPr>
            <a:spLocks noGrp="1"/>
          </p:cNvSpPr>
          <p:nvPr>
            <p:ph type="sldNum" sz="quarter" idx="12"/>
          </p:nvPr>
        </p:nvSpPr>
        <p:spPr/>
        <p:txBody>
          <a:bodyPr/>
          <a:lstStyle/>
          <a:p>
            <a:fld id="{14DD06B0-5F36-4832-AAE3-7639701CEBF1}" type="slidenum">
              <a:rPr lang="en-US" smtClean="0"/>
              <a:t>‹#›</a:t>
            </a:fld>
            <a:endParaRPr lang="en-US"/>
          </a:p>
        </p:txBody>
      </p:sp>
    </p:spTree>
    <p:extLst>
      <p:ext uri="{BB962C8B-B14F-4D97-AF65-F5344CB8AC3E}">
        <p14:creationId xmlns:p14="http://schemas.microsoft.com/office/powerpoint/2010/main" val="20821127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D5CF6-3EF8-F200-7942-FF0543181AC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BD2DB4A-CC3C-481F-0BCD-52A018E2E82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B8AF182-7E84-ED2F-3D8A-5186BACFACA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CA23FEF-F90B-53E9-50C7-83000CCE0EB0}"/>
              </a:ext>
            </a:extLst>
          </p:cNvPr>
          <p:cNvSpPr>
            <a:spLocks noGrp="1"/>
          </p:cNvSpPr>
          <p:nvPr>
            <p:ph type="dt" sz="half" idx="10"/>
          </p:nvPr>
        </p:nvSpPr>
        <p:spPr/>
        <p:txBody>
          <a:bodyPr/>
          <a:lstStyle/>
          <a:p>
            <a:fld id="{A403B602-FD58-4EBB-AE4C-91D0313B39E2}" type="datetimeFigureOut">
              <a:rPr lang="en-US" smtClean="0"/>
              <a:t>3/19/2025</a:t>
            </a:fld>
            <a:endParaRPr lang="en-US"/>
          </a:p>
        </p:txBody>
      </p:sp>
      <p:sp>
        <p:nvSpPr>
          <p:cNvPr id="6" name="Footer Placeholder 5">
            <a:extLst>
              <a:ext uri="{FF2B5EF4-FFF2-40B4-BE49-F238E27FC236}">
                <a16:creationId xmlns:a16="http://schemas.microsoft.com/office/drawing/2014/main" id="{AA09C764-3367-CC1E-9364-569F2E045FE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3700732-7B44-2E87-A8A4-0D6D38E32B81}"/>
              </a:ext>
            </a:extLst>
          </p:cNvPr>
          <p:cNvSpPr>
            <a:spLocks noGrp="1"/>
          </p:cNvSpPr>
          <p:nvPr>
            <p:ph type="sldNum" sz="quarter" idx="12"/>
          </p:nvPr>
        </p:nvSpPr>
        <p:spPr/>
        <p:txBody>
          <a:bodyPr/>
          <a:lstStyle/>
          <a:p>
            <a:fld id="{14DD06B0-5F36-4832-AAE3-7639701CEBF1}" type="slidenum">
              <a:rPr lang="en-US" smtClean="0"/>
              <a:t>‹#›</a:t>
            </a:fld>
            <a:endParaRPr lang="en-US"/>
          </a:p>
        </p:txBody>
      </p:sp>
    </p:spTree>
    <p:extLst>
      <p:ext uri="{BB962C8B-B14F-4D97-AF65-F5344CB8AC3E}">
        <p14:creationId xmlns:p14="http://schemas.microsoft.com/office/powerpoint/2010/main" val="16324959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C0162BA-018C-3C20-58BB-15459931FCB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C60F81D-D005-6C0E-96DF-C003D1CC82D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51ABE93-AE64-E517-6C47-1254BC690B6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A403B602-FD58-4EBB-AE4C-91D0313B39E2}" type="datetimeFigureOut">
              <a:rPr lang="en-US" smtClean="0"/>
              <a:t>3/19/2025</a:t>
            </a:fld>
            <a:endParaRPr lang="en-US"/>
          </a:p>
        </p:txBody>
      </p:sp>
      <p:sp>
        <p:nvSpPr>
          <p:cNvPr id="5" name="Footer Placeholder 4">
            <a:extLst>
              <a:ext uri="{FF2B5EF4-FFF2-40B4-BE49-F238E27FC236}">
                <a16:creationId xmlns:a16="http://schemas.microsoft.com/office/drawing/2014/main" id="{451930CB-EB31-2031-07B3-25E0469C86C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403F2848-DBA2-CF82-6E66-AF045368CF6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14DD06B0-5F36-4832-AAE3-7639701CEBF1}" type="slidenum">
              <a:rPr lang="en-US" smtClean="0"/>
              <a:t>‹#›</a:t>
            </a:fld>
            <a:endParaRPr lang="en-US"/>
          </a:p>
        </p:txBody>
      </p:sp>
    </p:spTree>
    <p:extLst>
      <p:ext uri="{BB962C8B-B14F-4D97-AF65-F5344CB8AC3E}">
        <p14:creationId xmlns:p14="http://schemas.microsoft.com/office/powerpoint/2010/main" val="136320809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0E30439A-8A5B-46EC-8283-9B6B031D40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5CEAD642-85CF-4750-8432-7C80C901F0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7"/>
            <a:ext cx="12192001" cy="6858000"/>
          </a:xfrm>
          <a:prstGeom prst="rect">
            <a:avLst/>
          </a:prstGeom>
          <a:gradFill>
            <a:gsLst>
              <a:gs pos="0">
                <a:srgbClr val="000000"/>
              </a:gs>
              <a:gs pos="100000">
                <a:schemeClr val="accent1">
                  <a:lumMod val="75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A33EEAE-15D5-4119-8C1E-89D943F911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455521" y="-1720"/>
            <a:ext cx="11750040" cy="6840685"/>
          </a:xfrm>
          <a:prstGeom prst="rect">
            <a:avLst/>
          </a:prstGeom>
          <a:gradFill>
            <a:gsLst>
              <a:gs pos="21000">
                <a:schemeClr val="accent1">
                  <a:lumMod val="50000"/>
                  <a:alpha val="61000"/>
                </a:schemeClr>
              </a:gs>
              <a:gs pos="100000">
                <a:schemeClr val="accent1">
                  <a:alpha val="0"/>
                </a:schemeClr>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730D8B3B-9B80-4025-B934-26DC7D7CD2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6054" y="-1291"/>
            <a:ext cx="3608179" cy="6858864"/>
          </a:xfrm>
          <a:prstGeom prst="rect">
            <a:avLst/>
          </a:prstGeom>
          <a:gradFill>
            <a:gsLst>
              <a:gs pos="0">
                <a:schemeClr val="accent1">
                  <a:lumMod val="75000"/>
                  <a:alpha val="0"/>
                </a:schemeClr>
              </a:gs>
              <a:gs pos="99000">
                <a:srgbClr val="000000">
                  <a:alpha val="41000"/>
                </a:srgb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B5A1B09C-1565-46F8-B70F-621C5EB48A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5274173">
            <a:off x="6059728" y="779270"/>
            <a:ext cx="4967533" cy="4988390"/>
          </a:xfrm>
          <a:prstGeom prst="ellipse">
            <a:avLst/>
          </a:prstGeom>
          <a:gradFill>
            <a:gsLst>
              <a:gs pos="0">
                <a:schemeClr val="accent1">
                  <a:alpha val="24000"/>
                </a:schemeClr>
              </a:gs>
              <a:gs pos="79000">
                <a:schemeClr val="accent1">
                  <a:lumMod val="60000"/>
                  <a:lumOff val="4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90CBA35-40B5-74AE-8899-8CEEC3F662DB}"/>
              </a:ext>
            </a:extLst>
          </p:cNvPr>
          <p:cNvSpPr>
            <a:spLocks noGrp="1"/>
          </p:cNvSpPr>
          <p:nvPr>
            <p:ph type="ctrTitle"/>
          </p:nvPr>
        </p:nvSpPr>
        <p:spPr>
          <a:xfrm>
            <a:off x="1386865" y="1361208"/>
            <a:ext cx="6596245" cy="2726295"/>
          </a:xfrm>
        </p:spPr>
        <p:txBody>
          <a:bodyPr>
            <a:normAutofit/>
          </a:bodyPr>
          <a:lstStyle/>
          <a:p>
            <a:pPr algn="r"/>
            <a:r>
              <a:rPr lang="vi-VN" sz="3700" b="1" dirty="0">
                <a:solidFill>
                  <a:srgbClr val="FFFFFF"/>
                </a:solidFill>
              </a:rPr>
              <a:t>Bài tập 1</a:t>
            </a:r>
            <a:br>
              <a:rPr lang="vi-VN" sz="3700" b="1" dirty="0">
                <a:solidFill>
                  <a:srgbClr val="FFFFFF"/>
                </a:solidFill>
              </a:rPr>
            </a:br>
            <a:r>
              <a:rPr lang="vi-VN" sz="3700" dirty="0">
                <a:solidFill>
                  <a:srgbClr val="FFFFFF"/>
                </a:solidFill>
              </a:rPr>
              <a:t>Môn: Hệ quản trị cơ sở dữ liệu</a:t>
            </a:r>
            <a:br>
              <a:rPr lang="vi-VN" sz="3700" dirty="0">
                <a:solidFill>
                  <a:srgbClr val="FFFFFF"/>
                </a:solidFill>
              </a:rPr>
            </a:br>
            <a:r>
              <a:rPr lang="vi-VN" sz="3700" dirty="0">
                <a:solidFill>
                  <a:srgbClr val="FFFFFF"/>
                </a:solidFill>
              </a:rPr>
              <a:t>Họ &amp; tên: Nguyễn Văn Thứ</a:t>
            </a:r>
            <a:br>
              <a:rPr lang="vi-VN" sz="3700" dirty="0">
                <a:solidFill>
                  <a:srgbClr val="FFFFFF"/>
                </a:solidFill>
              </a:rPr>
            </a:br>
            <a:r>
              <a:rPr lang="vi-VN" sz="3700" dirty="0">
                <a:solidFill>
                  <a:srgbClr val="FFFFFF"/>
                </a:solidFill>
              </a:rPr>
              <a:t>MSSV: K225480106062</a:t>
            </a:r>
            <a:br>
              <a:rPr lang="vi-VN" sz="3700" dirty="0">
                <a:solidFill>
                  <a:srgbClr val="FFFFFF"/>
                </a:solidFill>
              </a:rPr>
            </a:br>
            <a:r>
              <a:rPr lang="vi-VN" sz="3700" dirty="0">
                <a:solidFill>
                  <a:srgbClr val="FFFFFF"/>
                </a:solidFill>
              </a:rPr>
              <a:t>Lớp: K58KTPM.K01</a:t>
            </a:r>
            <a:endParaRPr lang="en-US" sz="3700" dirty="0">
              <a:solidFill>
                <a:srgbClr val="FFFFFF"/>
              </a:solidFill>
            </a:endParaRPr>
          </a:p>
        </p:txBody>
      </p:sp>
      <p:sp>
        <p:nvSpPr>
          <p:cNvPr id="22" name="Rectangle 21">
            <a:extLst>
              <a:ext uri="{FF2B5EF4-FFF2-40B4-BE49-F238E27FC236}">
                <a16:creationId xmlns:a16="http://schemas.microsoft.com/office/drawing/2014/main" id="{8C516CC8-80AC-446C-A56E-9F54B72104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6314" y="4480038"/>
            <a:ext cx="12179371" cy="2377962"/>
          </a:xfrm>
          <a:prstGeom prst="rect">
            <a:avLst/>
          </a:prstGeom>
          <a:gradFill>
            <a:gsLst>
              <a:gs pos="0">
                <a:schemeClr val="accent1">
                  <a:lumMod val="75000"/>
                  <a:alpha val="50000"/>
                </a:schemeClr>
              </a:gs>
              <a:gs pos="99000">
                <a:srgbClr val="000000">
                  <a:alpha val="34000"/>
                </a:srgb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53947E58-F088-49F1-A3D1-DEA690192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6967085" y="1632660"/>
            <a:ext cx="6857572" cy="3592258"/>
          </a:xfrm>
          <a:prstGeom prst="rect">
            <a:avLst/>
          </a:prstGeom>
          <a:gradFill>
            <a:gsLst>
              <a:gs pos="0">
                <a:schemeClr val="accent1">
                  <a:lumMod val="75000"/>
                  <a:alpha val="50000"/>
                </a:schemeClr>
              </a:gs>
              <a:gs pos="99000">
                <a:srgbClr val="000000">
                  <a:alpha val="0"/>
                </a:srgb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307157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CFDEE21-701B-4679-2FAB-0F092BC5E436}"/>
            </a:ext>
          </a:extLst>
        </p:cNvPr>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630093D4-03F8-2283-D80B-7197396752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32" name="Rectangle 31">
            <a:extLst>
              <a:ext uri="{FF2B5EF4-FFF2-40B4-BE49-F238E27FC236}">
                <a16:creationId xmlns:a16="http://schemas.microsoft.com/office/drawing/2014/main" id="{AC849DA0-3AF6-0E82-CB98-1E7672DD6A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E058D84F-9852-2E85-EAE6-163D10C57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C6E9C220-234A-959F-77AB-579455A456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Rectangle 37">
            <a:extLst>
              <a:ext uri="{FF2B5EF4-FFF2-40B4-BE49-F238E27FC236}">
                <a16:creationId xmlns:a16="http://schemas.microsoft.com/office/drawing/2014/main" id="{657A9F78-9171-79D1-2F2C-EA2D68E61D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D24F8CB-DB0D-2A0D-9A95-593E5E62492A}"/>
              </a:ext>
            </a:extLst>
          </p:cNvPr>
          <p:cNvSpPr>
            <a:spLocks noGrp="1"/>
          </p:cNvSpPr>
          <p:nvPr>
            <p:ph type="title"/>
          </p:nvPr>
        </p:nvSpPr>
        <p:spPr>
          <a:xfrm>
            <a:off x="699714" y="353160"/>
            <a:ext cx="7091300" cy="898581"/>
          </a:xfrm>
        </p:spPr>
        <p:txBody>
          <a:bodyPr vert="horz" lIns="91440" tIns="45720" rIns="91440" bIns="45720" rtlCol="0" anchor="ctr">
            <a:normAutofit fontScale="90000"/>
          </a:bodyPr>
          <a:lstStyle/>
          <a:p>
            <a:r>
              <a:rPr lang="en-US" sz="3400" b="1" dirty="0">
                <a:solidFill>
                  <a:srgbClr val="FFFFFF"/>
                </a:solidFill>
              </a:rPr>
              <a:t>Download SQL Server 2022 Developer</a:t>
            </a:r>
          </a:p>
        </p:txBody>
      </p:sp>
      <p:pic>
        <p:nvPicPr>
          <p:cNvPr id="9" name="Picture 8">
            <a:extLst>
              <a:ext uri="{FF2B5EF4-FFF2-40B4-BE49-F238E27FC236}">
                <a16:creationId xmlns:a16="http://schemas.microsoft.com/office/drawing/2014/main" id="{05E20D5A-B266-EE7C-9292-2073D9FCA83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729935" y="2421082"/>
            <a:ext cx="4739055" cy="4208319"/>
          </a:xfrm>
          <a:prstGeom prst="rect">
            <a:avLst/>
          </a:prstGeom>
        </p:spPr>
      </p:pic>
      <p:sp>
        <p:nvSpPr>
          <p:cNvPr id="10" name="TextBox 9">
            <a:extLst>
              <a:ext uri="{FF2B5EF4-FFF2-40B4-BE49-F238E27FC236}">
                <a16:creationId xmlns:a16="http://schemas.microsoft.com/office/drawing/2014/main" id="{545A3E7E-C791-46C2-AC43-AADFDEF36817}"/>
              </a:ext>
            </a:extLst>
          </p:cNvPr>
          <p:cNvSpPr txBox="1"/>
          <p:nvPr/>
        </p:nvSpPr>
        <p:spPr>
          <a:xfrm>
            <a:off x="0" y="1589282"/>
            <a:ext cx="12192000" cy="769441"/>
          </a:xfrm>
          <a:prstGeom prst="rect">
            <a:avLst/>
          </a:prstGeom>
          <a:noFill/>
        </p:spPr>
        <p:txBody>
          <a:bodyPr wrap="square" rtlCol="0">
            <a:spAutoFit/>
          </a:bodyPr>
          <a:lstStyle/>
          <a:p>
            <a:r>
              <a:rPr lang="vi-VN" sz="2200" dirty="0">
                <a:latin typeface="Aptos Display" panose="020B0004020202020204" pitchFamily="34" charset="0"/>
              </a:rPr>
              <a:t>8. Tại cửa sổ </a:t>
            </a:r>
            <a:r>
              <a:rPr lang="vi-VN" sz="2200" i="1" dirty="0">
                <a:latin typeface="Aptos Display" panose="020B0004020202020204" pitchFamily="34" charset="0"/>
              </a:rPr>
              <a:t>Microsoft Update</a:t>
            </a:r>
            <a:r>
              <a:rPr lang="vi-VN" sz="2200" dirty="0">
                <a:latin typeface="Aptos Display" panose="020B0004020202020204" pitchFamily="34" charset="0"/>
              </a:rPr>
              <a:t>, hệ thống khuyến nghị sử dụng </a:t>
            </a:r>
            <a:r>
              <a:rPr lang="vi-VN" sz="2200" i="1" dirty="0">
                <a:latin typeface="Aptos Display" panose="020B0004020202020204" pitchFamily="34" charset="0"/>
              </a:rPr>
              <a:t>Microsoft Update </a:t>
            </a:r>
            <a:r>
              <a:rPr lang="vi-VN" sz="2200" dirty="0">
                <a:latin typeface="Aptos Display" panose="020B0004020202020204" pitchFamily="34" charset="0"/>
              </a:rPr>
              <a:t>để kiểm tra các bản cập nhật mới nhất, nếu không cần có thể bỏ qua rồi chọn </a:t>
            </a:r>
            <a:r>
              <a:rPr lang="vi-VN" sz="2200" i="1" dirty="0">
                <a:latin typeface="Aptos Display" panose="020B0004020202020204" pitchFamily="34" charset="0"/>
              </a:rPr>
              <a:t>Next</a:t>
            </a:r>
            <a:r>
              <a:rPr lang="vi-VN" sz="2200" dirty="0">
                <a:latin typeface="Aptos Display" panose="020B0004020202020204" pitchFamily="34" charset="0"/>
              </a:rPr>
              <a:t>.</a:t>
            </a:r>
            <a:endParaRPr lang="en-US" sz="2200" i="1" dirty="0">
              <a:latin typeface="Aptos Display" panose="020B0004020202020204" pitchFamily="34" charset="0"/>
            </a:endParaRPr>
          </a:p>
        </p:txBody>
      </p:sp>
    </p:spTree>
    <p:extLst>
      <p:ext uri="{BB962C8B-B14F-4D97-AF65-F5344CB8AC3E}">
        <p14:creationId xmlns:p14="http://schemas.microsoft.com/office/powerpoint/2010/main" val="15659361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09760B2-EC42-9E28-A0E9-12448BE099A5}"/>
            </a:ext>
          </a:extLst>
        </p:cNvPr>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A28BAA40-56EC-A15C-9767-FE8B0F3A6E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32" name="Rectangle 31">
            <a:extLst>
              <a:ext uri="{FF2B5EF4-FFF2-40B4-BE49-F238E27FC236}">
                <a16:creationId xmlns:a16="http://schemas.microsoft.com/office/drawing/2014/main" id="{E7CE3353-0087-6C55-FB64-F04B40F11F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64388E44-D762-8C42-3AEE-36098480B6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7D9AC238-1FBA-9F77-0544-129DF4F4E7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Rectangle 37">
            <a:extLst>
              <a:ext uri="{FF2B5EF4-FFF2-40B4-BE49-F238E27FC236}">
                <a16:creationId xmlns:a16="http://schemas.microsoft.com/office/drawing/2014/main" id="{4C623E5B-D60E-1F03-4E40-F6484C79F6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1DF819A-AE6C-1F10-5BDC-5A4C028EAEAC}"/>
              </a:ext>
            </a:extLst>
          </p:cNvPr>
          <p:cNvSpPr>
            <a:spLocks noGrp="1"/>
          </p:cNvSpPr>
          <p:nvPr>
            <p:ph type="title"/>
          </p:nvPr>
        </p:nvSpPr>
        <p:spPr>
          <a:xfrm>
            <a:off x="699714" y="353160"/>
            <a:ext cx="7091300" cy="898581"/>
          </a:xfrm>
        </p:spPr>
        <p:txBody>
          <a:bodyPr vert="horz" lIns="91440" tIns="45720" rIns="91440" bIns="45720" rtlCol="0" anchor="ctr">
            <a:normAutofit fontScale="90000"/>
          </a:bodyPr>
          <a:lstStyle/>
          <a:p>
            <a:r>
              <a:rPr lang="en-US" sz="3400" b="1" dirty="0">
                <a:solidFill>
                  <a:srgbClr val="FFFFFF"/>
                </a:solidFill>
              </a:rPr>
              <a:t>Download SQL Server 2022 Developer</a:t>
            </a:r>
          </a:p>
        </p:txBody>
      </p:sp>
      <p:pic>
        <p:nvPicPr>
          <p:cNvPr id="9" name="Picture 8">
            <a:extLst>
              <a:ext uri="{FF2B5EF4-FFF2-40B4-BE49-F238E27FC236}">
                <a16:creationId xmlns:a16="http://schemas.microsoft.com/office/drawing/2014/main" id="{05092B9F-2D6E-10F8-6F8F-D8B8161264B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729935" y="2436963"/>
            <a:ext cx="4739055" cy="4176556"/>
          </a:xfrm>
          <a:prstGeom prst="rect">
            <a:avLst/>
          </a:prstGeom>
        </p:spPr>
      </p:pic>
      <p:sp>
        <p:nvSpPr>
          <p:cNvPr id="10" name="TextBox 9">
            <a:extLst>
              <a:ext uri="{FF2B5EF4-FFF2-40B4-BE49-F238E27FC236}">
                <a16:creationId xmlns:a16="http://schemas.microsoft.com/office/drawing/2014/main" id="{FC33E974-8609-4597-8BDE-C3EF7F70AF17}"/>
              </a:ext>
            </a:extLst>
          </p:cNvPr>
          <p:cNvSpPr txBox="1"/>
          <p:nvPr/>
        </p:nvSpPr>
        <p:spPr>
          <a:xfrm>
            <a:off x="0" y="1589282"/>
            <a:ext cx="12192000" cy="430887"/>
          </a:xfrm>
          <a:prstGeom prst="rect">
            <a:avLst/>
          </a:prstGeom>
          <a:noFill/>
        </p:spPr>
        <p:txBody>
          <a:bodyPr wrap="square" rtlCol="0">
            <a:spAutoFit/>
          </a:bodyPr>
          <a:lstStyle/>
          <a:p>
            <a:r>
              <a:rPr lang="vi-VN" sz="2200" dirty="0">
                <a:latin typeface="Aptos Display" panose="020B0004020202020204" pitchFamily="34" charset="0"/>
              </a:rPr>
              <a:t>9. Sau đó, hệ thống hiển thị báo cáo chi tiết một số rule sau khi cài đặt, ở bước này ta tiếp tục </a:t>
            </a:r>
            <a:r>
              <a:rPr lang="vi-VN" sz="2200" i="1" dirty="0">
                <a:latin typeface="Aptos Display" panose="020B0004020202020204" pitchFamily="34" charset="0"/>
              </a:rPr>
              <a:t>Next</a:t>
            </a:r>
            <a:r>
              <a:rPr lang="vi-VN" sz="2200" dirty="0">
                <a:latin typeface="Aptos Display" panose="020B0004020202020204" pitchFamily="34" charset="0"/>
              </a:rPr>
              <a:t>.</a:t>
            </a:r>
            <a:endParaRPr lang="en-US" sz="2200" i="1" dirty="0">
              <a:latin typeface="Aptos Display" panose="020B0004020202020204" pitchFamily="34" charset="0"/>
            </a:endParaRPr>
          </a:p>
        </p:txBody>
      </p:sp>
    </p:spTree>
    <p:extLst>
      <p:ext uri="{BB962C8B-B14F-4D97-AF65-F5344CB8AC3E}">
        <p14:creationId xmlns:p14="http://schemas.microsoft.com/office/powerpoint/2010/main" val="15630950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6AF7F15-9964-AAD8-EA83-CF2B57E5772D}"/>
            </a:ext>
          </a:extLst>
        </p:cNvPr>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624D0231-C2C1-3219-527A-5A7937EEBB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32" name="Rectangle 31">
            <a:extLst>
              <a:ext uri="{FF2B5EF4-FFF2-40B4-BE49-F238E27FC236}">
                <a16:creationId xmlns:a16="http://schemas.microsoft.com/office/drawing/2014/main" id="{43DBED4B-A401-F30A-35B0-96AC4F0745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3A591BDC-E64C-E298-1E37-9589288EF4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893D0136-54E9-C645-0FCB-CEB7496E4B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Rectangle 37">
            <a:extLst>
              <a:ext uri="{FF2B5EF4-FFF2-40B4-BE49-F238E27FC236}">
                <a16:creationId xmlns:a16="http://schemas.microsoft.com/office/drawing/2014/main" id="{705EA263-E180-847C-7DD5-517D65CEF5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F89D555-ED6F-7B90-7932-9840EF359759}"/>
              </a:ext>
            </a:extLst>
          </p:cNvPr>
          <p:cNvSpPr>
            <a:spLocks noGrp="1"/>
          </p:cNvSpPr>
          <p:nvPr>
            <p:ph type="title"/>
          </p:nvPr>
        </p:nvSpPr>
        <p:spPr>
          <a:xfrm>
            <a:off x="699714" y="353160"/>
            <a:ext cx="7091300" cy="898581"/>
          </a:xfrm>
        </p:spPr>
        <p:txBody>
          <a:bodyPr vert="horz" lIns="91440" tIns="45720" rIns="91440" bIns="45720" rtlCol="0" anchor="ctr">
            <a:normAutofit fontScale="90000"/>
          </a:bodyPr>
          <a:lstStyle/>
          <a:p>
            <a:r>
              <a:rPr lang="en-US" sz="3400" b="1" dirty="0">
                <a:solidFill>
                  <a:srgbClr val="FFFFFF"/>
                </a:solidFill>
              </a:rPr>
              <a:t>Download SQL Server 2022 Developer</a:t>
            </a:r>
          </a:p>
        </p:txBody>
      </p:sp>
      <p:pic>
        <p:nvPicPr>
          <p:cNvPr id="9" name="Picture 8">
            <a:extLst>
              <a:ext uri="{FF2B5EF4-FFF2-40B4-BE49-F238E27FC236}">
                <a16:creationId xmlns:a16="http://schemas.microsoft.com/office/drawing/2014/main" id="{8C89EE88-E189-07AE-1A51-853FCBFC226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729935" y="2441934"/>
            <a:ext cx="4739055" cy="4166614"/>
          </a:xfrm>
          <a:prstGeom prst="rect">
            <a:avLst/>
          </a:prstGeom>
        </p:spPr>
      </p:pic>
      <p:sp>
        <p:nvSpPr>
          <p:cNvPr id="10" name="TextBox 9">
            <a:extLst>
              <a:ext uri="{FF2B5EF4-FFF2-40B4-BE49-F238E27FC236}">
                <a16:creationId xmlns:a16="http://schemas.microsoft.com/office/drawing/2014/main" id="{5D509565-E336-44B3-BBAA-22ACFEB7EA15}"/>
              </a:ext>
            </a:extLst>
          </p:cNvPr>
          <p:cNvSpPr txBox="1"/>
          <p:nvPr/>
        </p:nvSpPr>
        <p:spPr>
          <a:xfrm>
            <a:off x="0" y="1589282"/>
            <a:ext cx="12192000" cy="430887"/>
          </a:xfrm>
          <a:prstGeom prst="rect">
            <a:avLst/>
          </a:prstGeom>
          <a:noFill/>
        </p:spPr>
        <p:txBody>
          <a:bodyPr wrap="square" rtlCol="0">
            <a:spAutoFit/>
          </a:bodyPr>
          <a:lstStyle/>
          <a:p>
            <a:r>
              <a:rPr lang="vi-VN" sz="2200" dirty="0">
                <a:latin typeface="Aptos Display" panose="020B0004020202020204" pitchFamily="34" charset="0"/>
              </a:rPr>
              <a:t>10. Trong cửa sổ </a:t>
            </a:r>
            <a:r>
              <a:rPr lang="vi-VN" sz="2200" i="1" dirty="0">
                <a:latin typeface="Aptos Display" panose="020B0004020202020204" pitchFamily="34" charset="0"/>
              </a:rPr>
              <a:t>Installation Type</a:t>
            </a:r>
            <a:r>
              <a:rPr lang="vi-VN" sz="2200" dirty="0">
                <a:latin typeface="Aptos Display" panose="020B0004020202020204" pitchFamily="34" charset="0"/>
              </a:rPr>
              <a:t>, chọn </a:t>
            </a:r>
            <a:r>
              <a:rPr lang="vi-VN" sz="2200" i="1" dirty="0">
                <a:latin typeface="Aptos Display" panose="020B0004020202020204" pitchFamily="34" charset="0"/>
              </a:rPr>
              <a:t>Perform a new installation of SQL Server 2022 </a:t>
            </a:r>
            <a:r>
              <a:rPr lang="vi-VN" sz="2200" dirty="0">
                <a:latin typeface="Aptos Display" panose="020B0004020202020204" pitchFamily="34" charset="0"/>
              </a:rPr>
              <a:t>rồi </a:t>
            </a:r>
            <a:r>
              <a:rPr lang="vi-VN" sz="2200" i="1" dirty="0">
                <a:latin typeface="Aptos Display" panose="020B0004020202020204" pitchFamily="34" charset="0"/>
              </a:rPr>
              <a:t>Next</a:t>
            </a:r>
            <a:r>
              <a:rPr lang="vi-VN" sz="2200" dirty="0">
                <a:latin typeface="Aptos Display" panose="020B0004020202020204" pitchFamily="34" charset="0"/>
              </a:rPr>
              <a:t>.</a:t>
            </a:r>
            <a:endParaRPr lang="en-US" sz="2200" i="1" dirty="0">
              <a:latin typeface="Aptos Display" panose="020B0004020202020204" pitchFamily="34" charset="0"/>
            </a:endParaRPr>
          </a:p>
        </p:txBody>
      </p:sp>
    </p:spTree>
    <p:extLst>
      <p:ext uri="{BB962C8B-B14F-4D97-AF65-F5344CB8AC3E}">
        <p14:creationId xmlns:p14="http://schemas.microsoft.com/office/powerpoint/2010/main" val="17658980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4022D65-7891-B8F2-A62B-CA1AB643DAC7}"/>
            </a:ext>
          </a:extLst>
        </p:cNvPr>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FC3DC058-588E-10E6-606B-150B0D29E7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32" name="Rectangle 31">
            <a:extLst>
              <a:ext uri="{FF2B5EF4-FFF2-40B4-BE49-F238E27FC236}">
                <a16:creationId xmlns:a16="http://schemas.microsoft.com/office/drawing/2014/main" id="{1316BF12-DFC0-35B5-9AD7-B8F64A7F6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440BB0DC-E720-5D72-E9F8-4B106EE513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82626974-0157-4072-B8BE-C44B045E33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Rectangle 37">
            <a:extLst>
              <a:ext uri="{FF2B5EF4-FFF2-40B4-BE49-F238E27FC236}">
                <a16:creationId xmlns:a16="http://schemas.microsoft.com/office/drawing/2014/main" id="{DB0E1EAC-7DBE-B200-CAAD-5A30FA43B4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D3B6527-86D2-25A2-11B8-731F954B5F7C}"/>
              </a:ext>
            </a:extLst>
          </p:cNvPr>
          <p:cNvSpPr>
            <a:spLocks noGrp="1"/>
          </p:cNvSpPr>
          <p:nvPr>
            <p:ph type="title"/>
          </p:nvPr>
        </p:nvSpPr>
        <p:spPr>
          <a:xfrm>
            <a:off x="699714" y="353160"/>
            <a:ext cx="7091300" cy="898581"/>
          </a:xfrm>
        </p:spPr>
        <p:txBody>
          <a:bodyPr vert="horz" lIns="91440" tIns="45720" rIns="91440" bIns="45720" rtlCol="0" anchor="ctr">
            <a:normAutofit fontScale="90000"/>
          </a:bodyPr>
          <a:lstStyle/>
          <a:p>
            <a:r>
              <a:rPr lang="en-US" sz="3400" b="1" dirty="0">
                <a:solidFill>
                  <a:srgbClr val="FFFFFF"/>
                </a:solidFill>
              </a:rPr>
              <a:t>Download SQL Server 2022 Developer</a:t>
            </a:r>
          </a:p>
        </p:txBody>
      </p:sp>
      <p:pic>
        <p:nvPicPr>
          <p:cNvPr id="9" name="Picture 8">
            <a:extLst>
              <a:ext uri="{FF2B5EF4-FFF2-40B4-BE49-F238E27FC236}">
                <a16:creationId xmlns:a16="http://schemas.microsoft.com/office/drawing/2014/main" id="{D5E42F57-E95B-6CEA-EAD7-69F6BFB7882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739320" y="2441934"/>
            <a:ext cx="4720285" cy="4166614"/>
          </a:xfrm>
          <a:prstGeom prst="rect">
            <a:avLst/>
          </a:prstGeom>
        </p:spPr>
      </p:pic>
      <p:sp>
        <p:nvSpPr>
          <p:cNvPr id="10" name="TextBox 9">
            <a:extLst>
              <a:ext uri="{FF2B5EF4-FFF2-40B4-BE49-F238E27FC236}">
                <a16:creationId xmlns:a16="http://schemas.microsoft.com/office/drawing/2014/main" id="{CB745A69-C4E0-46FC-8A46-7CCBE9829D89}"/>
              </a:ext>
            </a:extLst>
          </p:cNvPr>
          <p:cNvSpPr txBox="1"/>
          <p:nvPr/>
        </p:nvSpPr>
        <p:spPr>
          <a:xfrm>
            <a:off x="0" y="1589282"/>
            <a:ext cx="12192000" cy="769441"/>
          </a:xfrm>
          <a:prstGeom prst="rect">
            <a:avLst/>
          </a:prstGeom>
          <a:noFill/>
        </p:spPr>
        <p:txBody>
          <a:bodyPr wrap="square" rtlCol="0">
            <a:spAutoFit/>
          </a:bodyPr>
          <a:lstStyle/>
          <a:p>
            <a:pPr algn="just"/>
            <a:r>
              <a:rPr lang="vi-VN" sz="2200" dirty="0">
                <a:latin typeface="Aptos Display" panose="020B0004020202020204" pitchFamily="34" charset="0"/>
              </a:rPr>
              <a:t>11. Tại bước tiếp theo, hệ thống yêu cầu chọn phiên bản cho phần mềm ta muốn cài, ở đây chọn </a:t>
            </a:r>
            <a:r>
              <a:rPr lang="vi-VN" sz="2200" i="1" dirty="0">
                <a:latin typeface="Aptos Display" panose="020B0004020202020204" pitchFamily="34" charset="0"/>
              </a:rPr>
              <a:t>Developer </a:t>
            </a:r>
            <a:r>
              <a:rPr lang="vi-VN" sz="2200" dirty="0">
                <a:latin typeface="Aptos Display" panose="020B0004020202020204" pitchFamily="34" charset="0"/>
              </a:rPr>
              <a:t>(để sử dụng miễn phí và chạy được các tất cả các câu lệnh có thể dùng).  Sau khi chọn ta bấm </a:t>
            </a:r>
            <a:r>
              <a:rPr lang="vi-VN" sz="2200" i="1" dirty="0">
                <a:latin typeface="Aptos Display" panose="020B0004020202020204" pitchFamily="34" charset="0"/>
              </a:rPr>
              <a:t>Next.</a:t>
            </a:r>
            <a:endParaRPr lang="en-US" sz="2200" i="1" dirty="0">
              <a:latin typeface="Aptos Display" panose="020B0004020202020204" pitchFamily="34" charset="0"/>
            </a:endParaRPr>
          </a:p>
        </p:txBody>
      </p:sp>
    </p:spTree>
    <p:extLst>
      <p:ext uri="{BB962C8B-B14F-4D97-AF65-F5344CB8AC3E}">
        <p14:creationId xmlns:p14="http://schemas.microsoft.com/office/powerpoint/2010/main" val="37191271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B52D2BE-A662-EE38-BD46-0513C2A8FF26}"/>
            </a:ext>
          </a:extLst>
        </p:cNvPr>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25455F91-4C8A-B9FC-7503-099E9848E4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32" name="Rectangle 31">
            <a:extLst>
              <a:ext uri="{FF2B5EF4-FFF2-40B4-BE49-F238E27FC236}">
                <a16:creationId xmlns:a16="http://schemas.microsoft.com/office/drawing/2014/main" id="{6F15D0CB-9D61-2444-743C-666685EA6A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CC14A01C-AF39-361F-ACE0-E1749A8EDF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62C33F05-3A53-E908-456A-432096BA8E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Rectangle 37">
            <a:extLst>
              <a:ext uri="{FF2B5EF4-FFF2-40B4-BE49-F238E27FC236}">
                <a16:creationId xmlns:a16="http://schemas.microsoft.com/office/drawing/2014/main" id="{27C832A8-0976-2808-0832-73F6B91730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CE7F6C7-6084-D69E-D04D-C31A03AD1E0B}"/>
              </a:ext>
            </a:extLst>
          </p:cNvPr>
          <p:cNvSpPr>
            <a:spLocks noGrp="1"/>
          </p:cNvSpPr>
          <p:nvPr>
            <p:ph type="title"/>
          </p:nvPr>
        </p:nvSpPr>
        <p:spPr>
          <a:xfrm>
            <a:off x="699714" y="353160"/>
            <a:ext cx="7091300" cy="898581"/>
          </a:xfrm>
        </p:spPr>
        <p:txBody>
          <a:bodyPr vert="horz" lIns="91440" tIns="45720" rIns="91440" bIns="45720" rtlCol="0" anchor="ctr">
            <a:normAutofit fontScale="90000"/>
          </a:bodyPr>
          <a:lstStyle/>
          <a:p>
            <a:r>
              <a:rPr lang="en-US" sz="3400" b="1" dirty="0">
                <a:solidFill>
                  <a:srgbClr val="FFFFFF"/>
                </a:solidFill>
              </a:rPr>
              <a:t>Download SQL Server 2022 Developer</a:t>
            </a:r>
          </a:p>
        </p:txBody>
      </p:sp>
      <p:pic>
        <p:nvPicPr>
          <p:cNvPr id="9" name="Picture 8">
            <a:extLst>
              <a:ext uri="{FF2B5EF4-FFF2-40B4-BE49-F238E27FC236}">
                <a16:creationId xmlns:a16="http://schemas.microsoft.com/office/drawing/2014/main" id="{79F588D4-52B3-321E-B9D7-F16DC759769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744623" y="2441934"/>
            <a:ext cx="4709678" cy="4166614"/>
          </a:xfrm>
          <a:prstGeom prst="rect">
            <a:avLst/>
          </a:prstGeom>
        </p:spPr>
      </p:pic>
      <p:sp>
        <p:nvSpPr>
          <p:cNvPr id="10" name="TextBox 9">
            <a:extLst>
              <a:ext uri="{FF2B5EF4-FFF2-40B4-BE49-F238E27FC236}">
                <a16:creationId xmlns:a16="http://schemas.microsoft.com/office/drawing/2014/main" id="{231F4375-1D07-4D8C-8F48-9F6B5C96E75A}"/>
              </a:ext>
            </a:extLst>
          </p:cNvPr>
          <p:cNvSpPr txBox="1"/>
          <p:nvPr/>
        </p:nvSpPr>
        <p:spPr>
          <a:xfrm>
            <a:off x="0" y="1589282"/>
            <a:ext cx="12192000" cy="769441"/>
          </a:xfrm>
          <a:prstGeom prst="rect">
            <a:avLst/>
          </a:prstGeom>
          <a:noFill/>
        </p:spPr>
        <p:txBody>
          <a:bodyPr wrap="square" rtlCol="0">
            <a:spAutoFit/>
          </a:bodyPr>
          <a:lstStyle/>
          <a:p>
            <a:pPr algn="just"/>
            <a:r>
              <a:rPr lang="vi-VN" sz="2200" dirty="0">
                <a:latin typeface="Aptos Display" panose="020B0004020202020204" pitchFamily="34" charset="0"/>
              </a:rPr>
              <a:t>12. Trong cửa sổ </a:t>
            </a:r>
            <a:r>
              <a:rPr lang="vi-VN" sz="2200" i="1" dirty="0">
                <a:latin typeface="Aptos Display" panose="020B0004020202020204" pitchFamily="34" charset="0"/>
              </a:rPr>
              <a:t>License Terms</a:t>
            </a:r>
            <a:r>
              <a:rPr lang="vi-VN" sz="2200" dirty="0">
                <a:latin typeface="Aptos Display" panose="020B0004020202020204" pitchFamily="34" charset="0"/>
              </a:rPr>
              <a:t>, chọn </a:t>
            </a:r>
            <a:r>
              <a:rPr lang="vi-VN" sz="2200" i="1" dirty="0">
                <a:latin typeface="Aptos Display" panose="020B0004020202020204" pitchFamily="34" charset="0"/>
              </a:rPr>
              <a:t>I accept the license terms and privacy statement </a:t>
            </a:r>
            <a:r>
              <a:rPr lang="vi-VN" sz="2200" dirty="0">
                <a:latin typeface="Aptos Display" panose="020B0004020202020204" pitchFamily="34" charset="0"/>
              </a:rPr>
              <a:t>để chấp nhận bản quyền và tiến hành cài đặt. Tiếp theo chọn </a:t>
            </a:r>
            <a:r>
              <a:rPr lang="vi-VN" sz="2200" i="1" dirty="0">
                <a:latin typeface="Aptos Display" panose="020B0004020202020204" pitchFamily="34" charset="0"/>
              </a:rPr>
              <a:t>Next</a:t>
            </a:r>
            <a:r>
              <a:rPr lang="vi-VN" sz="2200" dirty="0">
                <a:latin typeface="Aptos Display" panose="020B0004020202020204" pitchFamily="34" charset="0"/>
              </a:rPr>
              <a:t>.</a:t>
            </a:r>
            <a:endParaRPr lang="en-US" sz="2200" i="1" dirty="0">
              <a:latin typeface="Aptos Display" panose="020B0004020202020204" pitchFamily="34" charset="0"/>
            </a:endParaRPr>
          </a:p>
        </p:txBody>
      </p:sp>
    </p:spTree>
    <p:extLst>
      <p:ext uri="{BB962C8B-B14F-4D97-AF65-F5344CB8AC3E}">
        <p14:creationId xmlns:p14="http://schemas.microsoft.com/office/powerpoint/2010/main" val="34718864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DF732FE-3FAB-E588-CB59-14DC8E54E9FB}"/>
            </a:ext>
          </a:extLst>
        </p:cNvPr>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49FA7887-2380-1275-0C53-8061286B63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32" name="Rectangle 31">
            <a:extLst>
              <a:ext uri="{FF2B5EF4-FFF2-40B4-BE49-F238E27FC236}">
                <a16:creationId xmlns:a16="http://schemas.microsoft.com/office/drawing/2014/main" id="{8BDBCD2F-4E83-FEB3-6BA6-09DE9F9F65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10B122EC-EAA2-EDB8-0652-FF365BAE42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CAA2BD3E-DA08-83C9-8DDD-CAE56DCBE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Rectangle 37">
            <a:extLst>
              <a:ext uri="{FF2B5EF4-FFF2-40B4-BE49-F238E27FC236}">
                <a16:creationId xmlns:a16="http://schemas.microsoft.com/office/drawing/2014/main" id="{BFC2EF94-9764-3F68-7F80-DC02806D3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172EB71-806B-B208-95DA-2981B4F6D0D9}"/>
              </a:ext>
            </a:extLst>
          </p:cNvPr>
          <p:cNvSpPr>
            <a:spLocks noGrp="1"/>
          </p:cNvSpPr>
          <p:nvPr>
            <p:ph type="title"/>
          </p:nvPr>
        </p:nvSpPr>
        <p:spPr>
          <a:xfrm>
            <a:off x="699714" y="353160"/>
            <a:ext cx="7091300" cy="898581"/>
          </a:xfrm>
        </p:spPr>
        <p:txBody>
          <a:bodyPr vert="horz" lIns="91440" tIns="45720" rIns="91440" bIns="45720" rtlCol="0" anchor="ctr">
            <a:normAutofit fontScale="90000"/>
          </a:bodyPr>
          <a:lstStyle/>
          <a:p>
            <a:r>
              <a:rPr lang="en-US" sz="3400" b="1" dirty="0">
                <a:solidFill>
                  <a:srgbClr val="FFFFFF"/>
                </a:solidFill>
              </a:rPr>
              <a:t>Download SQL Server 2022 Developer</a:t>
            </a:r>
          </a:p>
        </p:txBody>
      </p:sp>
      <p:pic>
        <p:nvPicPr>
          <p:cNvPr id="9" name="Picture 8">
            <a:extLst>
              <a:ext uri="{FF2B5EF4-FFF2-40B4-BE49-F238E27FC236}">
                <a16:creationId xmlns:a16="http://schemas.microsoft.com/office/drawing/2014/main" id="{D1D04CE3-3523-7793-E2E6-4247E22D8C4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746053" y="2441934"/>
            <a:ext cx="4706817" cy="4166614"/>
          </a:xfrm>
          <a:prstGeom prst="rect">
            <a:avLst/>
          </a:prstGeom>
        </p:spPr>
      </p:pic>
      <p:sp>
        <p:nvSpPr>
          <p:cNvPr id="10" name="TextBox 9">
            <a:extLst>
              <a:ext uri="{FF2B5EF4-FFF2-40B4-BE49-F238E27FC236}">
                <a16:creationId xmlns:a16="http://schemas.microsoft.com/office/drawing/2014/main" id="{5B82FFD0-4AA0-42B2-88B8-144FF58045D4}"/>
              </a:ext>
            </a:extLst>
          </p:cNvPr>
          <p:cNvSpPr txBox="1"/>
          <p:nvPr/>
        </p:nvSpPr>
        <p:spPr>
          <a:xfrm>
            <a:off x="0" y="1589282"/>
            <a:ext cx="12192000" cy="769441"/>
          </a:xfrm>
          <a:prstGeom prst="rect">
            <a:avLst/>
          </a:prstGeom>
          <a:noFill/>
        </p:spPr>
        <p:txBody>
          <a:bodyPr wrap="square" rtlCol="0">
            <a:spAutoFit/>
          </a:bodyPr>
          <a:lstStyle/>
          <a:p>
            <a:r>
              <a:rPr lang="vi-VN" sz="2200" dirty="0">
                <a:latin typeface="Aptos Display" panose="020B0004020202020204" pitchFamily="34" charset="0"/>
              </a:rPr>
              <a:t>13. Trong cửa sổ </a:t>
            </a:r>
            <a:r>
              <a:rPr lang="vi-VN" sz="2200" i="1" dirty="0">
                <a:latin typeface="Aptos Display" panose="020B0004020202020204" pitchFamily="34" charset="0"/>
              </a:rPr>
              <a:t>Azure Extension for SQL Server</a:t>
            </a:r>
            <a:r>
              <a:rPr lang="vi-VN" sz="2200" dirty="0">
                <a:latin typeface="Aptos Display" panose="020B0004020202020204" pitchFamily="34" charset="0"/>
              </a:rPr>
              <a:t>, ta không sử dụng đến nên tiếp tục bấm </a:t>
            </a:r>
            <a:r>
              <a:rPr lang="vi-VN" sz="2200" i="1" dirty="0">
                <a:latin typeface="Aptos Display" panose="020B0004020202020204" pitchFamily="34" charset="0"/>
              </a:rPr>
              <a:t>Next </a:t>
            </a:r>
            <a:r>
              <a:rPr lang="vi-VN" sz="2200" dirty="0">
                <a:latin typeface="Aptos Display" panose="020B0004020202020204" pitchFamily="34" charset="0"/>
              </a:rPr>
              <a:t>mà không chọn bất kì lựa chọn nào.</a:t>
            </a:r>
            <a:endParaRPr lang="en-US" sz="2200" i="1" dirty="0">
              <a:latin typeface="Aptos Display" panose="020B0004020202020204" pitchFamily="34" charset="0"/>
            </a:endParaRPr>
          </a:p>
        </p:txBody>
      </p:sp>
    </p:spTree>
    <p:extLst>
      <p:ext uri="{BB962C8B-B14F-4D97-AF65-F5344CB8AC3E}">
        <p14:creationId xmlns:p14="http://schemas.microsoft.com/office/powerpoint/2010/main" val="40595264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766BD0F-5DC0-26E4-5CF6-639CA579BAFC}"/>
            </a:ext>
          </a:extLst>
        </p:cNvPr>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F8B71929-1307-A2A8-722D-2C4DC93DF6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32" name="Rectangle 31">
            <a:extLst>
              <a:ext uri="{FF2B5EF4-FFF2-40B4-BE49-F238E27FC236}">
                <a16:creationId xmlns:a16="http://schemas.microsoft.com/office/drawing/2014/main" id="{E0C9660E-031C-60A4-48D8-41DB6010B5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586CFB38-9084-B548-3827-D1485C928A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5B0FAA6D-AC39-200F-8842-8476683997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Rectangle 37">
            <a:extLst>
              <a:ext uri="{FF2B5EF4-FFF2-40B4-BE49-F238E27FC236}">
                <a16:creationId xmlns:a16="http://schemas.microsoft.com/office/drawing/2014/main" id="{5AB52943-30FC-4071-0FD5-F0C8799381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4DF65F7-A024-9517-851D-94288BC16F5E}"/>
              </a:ext>
            </a:extLst>
          </p:cNvPr>
          <p:cNvSpPr>
            <a:spLocks noGrp="1"/>
          </p:cNvSpPr>
          <p:nvPr>
            <p:ph type="title"/>
          </p:nvPr>
        </p:nvSpPr>
        <p:spPr>
          <a:xfrm>
            <a:off x="699714" y="353160"/>
            <a:ext cx="7091300" cy="898581"/>
          </a:xfrm>
        </p:spPr>
        <p:txBody>
          <a:bodyPr vert="horz" lIns="91440" tIns="45720" rIns="91440" bIns="45720" rtlCol="0" anchor="ctr">
            <a:normAutofit fontScale="90000"/>
          </a:bodyPr>
          <a:lstStyle/>
          <a:p>
            <a:r>
              <a:rPr lang="en-US" sz="3400" b="1" dirty="0">
                <a:solidFill>
                  <a:srgbClr val="FFFFFF"/>
                </a:solidFill>
              </a:rPr>
              <a:t>Download SQL Server 2022 Developer</a:t>
            </a:r>
          </a:p>
        </p:txBody>
      </p:sp>
      <p:pic>
        <p:nvPicPr>
          <p:cNvPr id="9" name="Picture 8">
            <a:extLst>
              <a:ext uri="{FF2B5EF4-FFF2-40B4-BE49-F238E27FC236}">
                <a16:creationId xmlns:a16="http://schemas.microsoft.com/office/drawing/2014/main" id="{F2799414-5A88-672A-CA34-E9EB24CDF0A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760391" y="2441934"/>
            <a:ext cx="4678140" cy="4166614"/>
          </a:xfrm>
          <a:prstGeom prst="rect">
            <a:avLst/>
          </a:prstGeom>
        </p:spPr>
      </p:pic>
      <p:sp>
        <p:nvSpPr>
          <p:cNvPr id="10" name="TextBox 9">
            <a:extLst>
              <a:ext uri="{FF2B5EF4-FFF2-40B4-BE49-F238E27FC236}">
                <a16:creationId xmlns:a16="http://schemas.microsoft.com/office/drawing/2014/main" id="{6666AD87-CC8F-4819-AA19-3223ACEF4116}"/>
              </a:ext>
            </a:extLst>
          </p:cNvPr>
          <p:cNvSpPr txBox="1"/>
          <p:nvPr/>
        </p:nvSpPr>
        <p:spPr>
          <a:xfrm>
            <a:off x="0" y="1589282"/>
            <a:ext cx="12192000" cy="769441"/>
          </a:xfrm>
          <a:prstGeom prst="rect">
            <a:avLst/>
          </a:prstGeom>
          <a:noFill/>
        </p:spPr>
        <p:txBody>
          <a:bodyPr wrap="square" rtlCol="0">
            <a:spAutoFit/>
          </a:bodyPr>
          <a:lstStyle/>
          <a:p>
            <a:r>
              <a:rPr lang="vi-VN" sz="2200" dirty="0">
                <a:latin typeface="Aptos Display" panose="020B0004020202020204" pitchFamily="34" charset="0"/>
              </a:rPr>
              <a:t>14. Cửa sổ mới hiện ra, tại đây ta lựa chọn các tính năng cần cài đặt cho ứng dụng như các vị trí tích màu xanh để cài các tính năng cần thiết cho phần mềm, sau đó </a:t>
            </a:r>
            <a:r>
              <a:rPr lang="vi-VN" sz="2200" i="1" dirty="0">
                <a:latin typeface="Aptos Display" panose="020B0004020202020204" pitchFamily="34" charset="0"/>
              </a:rPr>
              <a:t>Next.</a:t>
            </a:r>
            <a:endParaRPr lang="en-US" sz="2200" i="1" dirty="0">
              <a:latin typeface="Aptos Display" panose="020B0004020202020204" pitchFamily="34" charset="0"/>
            </a:endParaRPr>
          </a:p>
        </p:txBody>
      </p:sp>
    </p:spTree>
    <p:extLst>
      <p:ext uri="{BB962C8B-B14F-4D97-AF65-F5344CB8AC3E}">
        <p14:creationId xmlns:p14="http://schemas.microsoft.com/office/powerpoint/2010/main" val="1268041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C0A6D82-F477-A4EE-87FE-F35124273B12}"/>
            </a:ext>
          </a:extLst>
        </p:cNvPr>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923CF30E-0F62-A910-25F4-1E63E661DF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32" name="Rectangle 31">
            <a:extLst>
              <a:ext uri="{FF2B5EF4-FFF2-40B4-BE49-F238E27FC236}">
                <a16:creationId xmlns:a16="http://schemas.microsoft.com/office/drawing/2014/main" id="{1A9FF3E4-0AA2-255B-4E23-ED9914B019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89D26A0F-1282-14EF-6275-E6EB2E5F42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8833CDB4-E638-3E6D-879D-3D83DBBC05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Rectangle 37">
            <a:extLst>
              <a:ext uri="{FF2B5EF4-FFF2-40B4-BE49-F238E27FC236}">
                <a16:creationId xmlns:a16="http://schemas.microsoft.com/office/drawing/2014/main" id="{50837B55-0150-CC75-E842-A1A5E38E24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2E22626-10C6-A39A-C0D2-9A446FB8F638}"/>
              </a:ext>
            </a:extLst>
          </p:cNvPr>
          <p:cNvSpPr>
            <a:spLocks noGrp="1"/>
          </p:cNvSpPr>
          <p:nvPr>
            <p:ph type="title"/>
          </p:nvPr>
        </p:nvSpPr>
        <p:spPr>
          <a:xfrm>
            <a:off x="699714" y="353160"/>
            <a:ext cx="7091300" cy="898581"/>
          </a:xfrm>
        </p:spPr>
        <p:txBody>
          <a:bodyPr vert="horz" lIns="91440" tIns="45720" rIns="91440" bIns="45720" rtlCol="0" anchor="ctr">
            <a:normAutofit fontScale="90000"/>
          </a:bodyPr>
          <a:lstStyle/>
          <a:p>
            <a:r>
              <a:rPr lang="en-US" sz="3400" b="1" dirty="0">
                <a:solidFill>
                  <a:srgbClr val="FFFFFF"/>
                </a:solidFill>
              </a:rPr>
              <a:t>Download SQL Server 2022 Developer</a:t>
            </a:r>
          </a:p>
        </p:txBody>
      </p:sp>
      <p:pic>
        <p:nvPicPr>
          <p:cNvPr id="9" name="Picture 8">
            <a:extLst>
              <a:ext uri="{FF2B5EF4-FFF2-40B4-BE49-F238E27FC236}">
                <a16:creationId xmlns:a16="http://schemas.microsoft.com/office/drawing/2014/main" id="{28F196F3-F5BA-F51C-3DEA-197243A2ECC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776644" y="2458210"/>
            <a:ext cx="4645634" cy="4134062"/>
          </a:xfrm>
          <a:prstGeom prst="rect">
            <a:avLst/>
          </a:prstGeom>
        </p:spPr>
      </p:pic>
      <p:sp>
        <p:nvSpPr>
          <p:cNvPr id="10" name="TextBox 9">
            <a:extLst>
              <a:ext uri="{FF2B5EF4-FFF2-40B4-BE49-F238E27FC236}">
                <a16:creationId xmlns:a16="http://schemas.microsoft.com/office/drawing/2014/main" id="{1B72CA75-97C6-4CB4-B042-39E67B8CEE3D}"/>
              </a:ext>
            </a:extLst>
          </p:cNvPr>
          <p:cNvSpPr txBox="1"/>
          <p:nvPr/>
        </p:nvSpPr>
        <p:spPr>
          <a:xfrm>
            <a:off x="0" y="1589282"/>
            <a:ext cx="12192000" cy="769441"/>
          </a:xfrm>
          <a:prstGeom prst="rect">
            <a:avLst/>
          </a:prstGeom>
          <a:noFill/>
        </p:spPr>
        <p:txBody>
          <a:bodyPr wrap="square" rtlCol="0">
            <a:spAutoFit/>
          </a:bodyPr>
          <a:lstStyle/>
          <a:p>
            <a:r>
              <a:rPr lang="vi-VN" sz="2200" dirty="0">
                <a:latin typeface="Aptos Display" panose="020B0004020202020204" pitchFamily="34" charset="0"/>
              </a:rPr>
              <a:t>15. Ở cửa sổ </a:t>
            </a:r>
            <a:r>
              <a:rPr lang="vi-VN" sz="2200" i="1" dirty="0">
                <a:latin typeface="Aptos Display" panose="020B0004020202020204" pitchFamily="34" charset="0"/>
              </a:rPr>
              <a:t>Instance Configuration</a:t>
            </a:r>
            <a:r>
              <a:rPr lang="vi-VN" sz="2200" dirty="0">
                <a:latin typeface="Aptos Display" panose="020B0004020202020204" pitchFamily="34" charset="0"/>
              </a:rPr>
              <a:t>, thực hiện đặt tên cho phần mềm bằng cách </a:t>
            </a:r>
            <a:r>
              <a:rPr lang="vi-VN" sz="2200" i="1" dirty="0">
                <a:latin typeface="Aptos Display" panose="020B0004020202020204" pitchFamily="34" charset="0"/>
              </a:rPr>
              <a:t>click</a:t>
            </a:r>
            <a:r>
              <a:rPr lang="vi-VN" sz="2200" dirty="0">
                <a:latin typeface="Aptos Display" panose="020B0004020202020204" pitchFamily="34" charset="0"/>
              </a:rPr>
              <a:t> vào </a:t>
            </a:r>
            <a:r>
              <a:rPr lang="vi-VN" sz="2200" i="1" dirty="0">
                <a:latin typeface="Aptos Display" panose="020B0004020202020204" pitchFamily="34" charset="0"/>
              </a:rPr>
              <a:t>Named Instance </a:t>
            </a:r>
            <a:r>
              <a:rPr lang="vi-VN" sz="2200" dirty="0">
                <a:latin typeface="Aptos Display" panose="020B0004020202020204" pitchFamily="34" charset="0"/>
              </a:rPr>
              <a:t>và đặt tên, có thể chọn tên mặc định hoặc tự đặt tên theo ý muốn. Sau đó bấm </a:t>
            </a:r>
            <a:r>
              <a:rPr lang="vi-VN" sz="2200" i="1" dirty="0">
                <a:latin typeface="Aptos Display" panose="020B0004020202020204" pitchFamily="34" charset="0"/>
              </a:rPr>
              <a:t>Next.</a:t>
            </a:r>
            <a:r>
              <a:rPr lang="vi-VN" sz="2200" dirty="0">
                <a:latin typeface="Aptos Display" panose="020B0004020202020204" pitchFamily="34" charset="0"/>
              </a:rPr>
              <a:t> </a:t>
            </a:r>
            <a:endParaRPr lang="en-US" sz="2200" i="1" dirty="0">
              <a:latin typeface="Aptos Display" panose="020B0004020202020204" pitchFamily="34" charset="0"/>
            </a:endParaRPr>
          </a:p>
        </p:txBody>
      </p:sp>
    </p:spTree>
    <p:extLst>
      <p:ext uri="{BB962C8B-B14F-4D97-AF65-F5344CB8AC3E}">
        <p14:creationId xmlns:p14="http://schemas.microsoft.com/office/powerpoint/2010/main" val="29861983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BBACBEB-5B0A-5B86-2F6E-B917A66E384C}"/>
            </a:ext>
          </a:extLst>
        </p:cNvPr>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70A9311B-8CC0-3650-80F3-42D4F11B9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32" name="Rectangle 31">
            <a:extLst>
              <a:ext uri="{FF2B5EF4-FFF2-40B4-BE49-F238E27FC236}">
                <a16:creationId xmlns:a16="http://schemas.microsoft.com/office/drawing/2014/main" id="{0131CD75-9FFC-ABC8-AD8D-277CB6D2A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DBBB785D-5ADB-46C1-C0E6-9C058273C8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36E39D85-7812-8F19-9D07-9C49555656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Rectangle 37">
            <a:extLst>
              <a:ext uri="{FF2B5EF4-FFF2-40B4-BE49-F238E27FC236}">
                <a16:creationId xmlns:a16="http://schemas.microsoft.com/office/drawing/2014/main" id="{57292FC3-AAF2-900B-BC6F-3A5EF9BAA2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0161C3C-9FA6-F621-FD7A-EA391AAED9A1}"/>
              </a:ext>
            </a:extLst>
          </p:cNvPr>
          <p:cNvSpPr>
            <a:spLocks noGrp="1"/>
          </p:cNvSpPr>
          <p:nvPr>
            <p:ph type="title"/>
          </p:nvPr>
        </p:nvSpPr>
        <p:spPr>
          <a:xfrm>
            <a:off x="699714" y="353160"/>
            <a:ext cx="7091300" cy="898581"/>
          </a:xfrm>
        </p:spPr>
        <p:txBody>
          <a:bodyPr vert="horz" lIns="91440" tIns="45720" rIns="91440" bIns="45720" rtlCol="0" anchor="ctr">
            <a:normAutofit fontScale="90000"/>
          </a:bodyPr>
          <a:lstStyle/>
          <a:p>
            <a:r>
              <a:rPr lang="en-US" sz="3400" b="1" dirty="0">
                <a:solidFill>
                  <a:srgbClr val="FFFFFF"/>
                </a:solidFill>
              </a:rPr>
              <a:t>Download SQL Server 2022 Developer</a:t>
            </a:r>
          </a:p>
        </p:txBody>
      </p:sp>
      <p:pic>
        <p:nvPicPr>
          <p:cNvPr id="9" name="Picture 8">
            <a:extLst>
              <a:ext uri="{FF2B5EF4-FFF2-40B4-BE49-F238E27FC236}">
                <a16:creationId xmlns:a16="http://schemas.microsoft.com/office/drawing/2014/main" id="{7834A0DD-8066-24A9-2B18-061ADDBF48B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776644" y="2495081"/>
            <a:ext cx="4645634" cy="4060320"/>
          </a:xfrm>
          <a:prstGeom prst="rect">
            <a:avLst/>
          </a:prstGeom>
        </p:spPr>
      </p:pic>
      <p:sp>
        <p:nvSpPr>
          <p:cNvPr id="10" name="TextBox 9">
            <a:extLst>
              <a:ext uri="{FF2B5EF4-FFF2-40B4-BE49-F238E27FC236}">
                <a16:creationId xmlns:a16="http://schemas.microsoft.com/office/drawing/2014/main" id="{98994820-E73B-4877-B567-09C687C9E088}"/>
              </a:ext>
            </a:extLst>
          </p:cNvPr>
          <p:cNvSpPr txBox="1"/>
          <p:nvPr/>
        </p:nvSpPr>
        <p:spPr>
          <a:xfrm>
            <a:off x="0" y="1589282"/>
            <a:ext cx="12192000" cy="430887"/>
          </a:xfrm>
          <a:prstGeom prst="rect">
            <a:avLst/>
          </a:prstGeom>
          <a:noFill/>
        </p:spPr>
        <p:txBody>
          <a:bodyPr wrap="square" rtlCol="0">
            <a:spAutoFit/>
          </a:bodyPr>
          <a:lstStyle/>
          <a:p>
            <a:r>
              <a:rPr lang="vi-VN" sz="2200" dirty="0">
                <a:latin typeface="Aptos Display" panose="020B0004020202020204" pitchFamily="34" charset="0"/>
              </a:rPr>
              <a:t>16. Cửa sổ </a:t>
            </a:r>
            <a:r>
              <a:rPr lang="vi-VN" sz="2200" i="1" dirty="0">
                <a:latin typeface="Aptos Display" panose="020B0004020202020204" pitchFamily="34" charset="0"/>
              </a:rPr>
              <a:t>Server Configuration </a:t>
            </a:r>
            <a:r>
              <a:rPr lang="vi-VN" sz="2200" dirty="0">
                <a:latin typeface="Aptos Display" panose="020B0004020202020204" pitchFamily="34" charset="0"/>
              </a:rPr>
              <a:t>ta tiếp tục chọn </a:t>
            </a:r>
            <a:r>
              <a:rPr lang="vi-VN" sz="2200" i="1" dirty="0">
                <a:latin typeface="Aptos Display" panose="020B0004020202020204" pitchFamily="34" charset="0"/>
              </a:rPr>
              <a:t>Next.</a:t>
            </a:r>
            <a:endParaRPr lang="en-US" sz="2200" i="1" dirty="0">
              <a:latin typeface="Aptos Display" panose="020B0004020202020204" pitchFamily="34" charset="0"/>
            </a:endParaRPr>
          </a:p>
        </p:txBody>
      </p:sp>
    </p:spTree>
    <p:extLst>
      <p:ext uri="{BB962C8B-B14F-4D97-AF65-F5344CB8AC3E}">
        <p14:creationId xmlns:p14="http://schemas.microsoft.com/office/powerpoint/2010/main" val="28947772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3939267-21D9-975B-ABE9-6F4BFA978BE7}"/>
            </a:ext>
          </a:extLst>
        </p:cNvPr>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4D8B6A10-2337-F6E0-3385-BA4D671F59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32" name="Rectangle 31">
            <a:extLst>
              <a:ext uri="{FF2B5EF4-FFF2-40B4-BE49-F238E27FC236}">
                <a16:creationId xmlns:a16="http://schemas.microsoft.com/office/drawing/2014/main" id="{969AA190-E065-B31C-4293-3F60AF2DE5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082A72F3-5BD7-239D-A4AE-FBCA7B6CCC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B8CC907D-C12D-AB2B-178B-F37B5E4CBD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Rectangle 37">
            <a:extLst>
              <a:ext uri="{FF2B5EF4-FFF2-40B4-BE49-F238E27FC236}">
                <a16:creationId xmlns:a16="http://schemas.microsoft.com/office/drawing/2014/main" id="{5E27C0B2-DB9B-A46D-8B57-BB604B28DE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BC061FF-73AF-3631-2341-58AFAF84DA09}"/>
              </a:ext>
            </a:extLst>
          </p:cNvPr>
          <p:cNvSpPr>
            <a:spLocks noGrp="1"/>
          </p:cNvSpPr>
          <p:nvPr>
            <p:ph type="title"/>
          </p:nvPr>
        </p:nvSpPr>
        <p:spPr>
          <a:xfrm>
            <a:off x="699714" y="353160"/>
            <a:ext cx="7091300" cy="898581"/>
          </a:xfrm>
        </p:spPr>
        <p:txBody>
          <a:bodyPr vert="horz" lIns="91440" tIns="45720" rIns="91440" bIns="45720" rtlCol="0" anchor="ctr">
            <a:normAutofit fontScale="90000"/>
          </a:bodyPr>
          <a:lstStyle/>
          <a:p>
            <a:r>
              <a:rPr lang="en-US" sz="3400" b="1" dirty="0">
                <a:solidFill>
                  <a:srgbClr val="FFFFFF"/>
                </a:solidFill>
              </a:rPr>
              <a:t>Download SQL Server 2022 Developer</a:t>
            </a:r>
          </a:p>
        </p:txBody>
      </p:sp>
      <p:pic>
        <p:nvPicPr>
          <p:cNvPr id="9" name="Picture 8">
            <a:extLst>
              <a:ext uri="{FF2B5EF4-FFF2-40B4-BE49-F238E27FC236}">
                <a16:creationId xmlns:a16="http://schemas.microsoft.com/office/drawing/2014/main" id="{BA9A0D0A-F7A1-B9A5-DF8A-690E2B7AD12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790696" y="2495081"/>
            <a:ext cx="4617529" cy="4060320"/>
          </a:xfrm>
          <a:prstGeom prst="rect">
            <a:avLst/>
          </a:prstGeom>
        </p:spPr>
      </p:pic>
      <p:sp>
        <p:nvSpPr>
          <p:cNvPr id="10" name="TextBox 9">
            <a:extLst>
              <a:ext uri="{FF2B5EF4-FFF2-40B4-BE49-F238E27FC236}">
                <a16:creationId xmlns:a16="http://schemas.microsoft.com/office/drawing/2014/main" id="{46D3BC5D-DAB5-4EC8-A9A5-23BC1A040DD4}"/>
              </a:ext>
            </a:extLst>
          </p:cNvPr>
          <p:cNvSpPr txBox="1"/>
          <p:nvPr/>
        </p:nvSpPr>
        <p:spPr>
          <a:xfrm>
            <a:off x="0" y="1589282"/>
            <a:ext cx="12192000" cy="769441"/>
          </a:xfrm>
          <a:prstGeom prst="rect">
            <a:avLst/>
          </a:prstGeom>
          <a:noFill/>
        </p:spPr>
        <p:txBody>
          <a:bodyPr wrap="square" rtlCol="0">
            <a:spAutoFit/>
          </a:bodyPr>
          <a:lstStyle/>
          <a:p>
            <a:r>
              <a:rPr lang="vi-VN" sz="2200" dirty="0">
                <a:latin typeface="Aptos Display" panose="020B0004020202020204" pitchFamily="34" charset="0"/>
              </a:rPr>
              <a:t>17. Trong cửa sổ </a:t>
            </a:r>
            <a:r>
              <a:rPr lang="vi-VN" sz="2200" i="1" dirty="0">
                <a:latin typeface="Aptos Display" panose="020B0004020202020204" pitchFamily="34" charset="0"/>
              </a:rPr>
              <a:t>Analysis Services Configuration</a:t>
            </a:r>
            <a:r>
              <a:rPr lang="vi-VN" sz="2200" dirty="0">
                <a:latin typeface="Aptos Display" panose="020B0004020202020204" pitchFamily="34" charset="0"/>
              </a:rPr>
              <a:t>, chọn chế độ </a:t>
            </a:r>
            <a:r>
              <a:rPr lang="vi-VN" sz="2200" i="1" dirty="0">
                <a:latin typeface="Aptos Display" panose="020B0004020202020204" pitchFamily="34" charset="0"/>
              </a:rPr>
              <a:t>Tabular Mode,</a:t>
            </a:r>
            <a:r>
              <a:rPr lang="vi-VN" sz="2200" dirty="0">
                <a:latin typeface="Aptos Display" panose="020B0004020202020204" pitchFamily="34" charset="0"/>
              </a:rPr>
              <a:t> </a:t>
            </a:r>
            <a:r>
              <a:rPr lang="vi-VN" sz="2200" i="1" dirty="0">
                <a:latin typeface="Aptos Display" panose="020B0004020202020204" pitchFamily="34" charset="0"/>
              </a:rPr>
              <a:t>Add</a:t>
            </a:r>
            <a:r>
              <a:rPr lang="vi-VN" sz="2200" dirty="0">
                <a:latin typeface="Aptos Display" panose="020B0004020202020204" pitchFamily="34" charset="0"/>
              </a:rPr>
              <a:t> người dùng hiện tại rồi bấm </a:t>
            </a:r>
            <a:r>
              <a:rPr lang="vi-VN" sz="2200" i="1" dirty="0">
                <a:latin typeface="Aptos Display" panose="020B0004020202020204" pitchFamily="34" charset="0"/>
              </a:rPr>
              <a:t>Next.</a:t>
            </a:r>
            <a:endParaRPr lang="en-US" sz="2200" i="1" dirty="0">
              <a:latin typeface="Aptos Display" panose="020B0004020202020204" pitchFamily="34" charset="0"/>
            </a:endParaRPr>
          </a:p>
        </p:txBody>
      </p:sp>
    </p:spTree>
    <p:extLst>
      <p:ext uri="{BB962C8B-B14F-4D97-AF65-F5344CB8AC3E}">
        <p14:creationId xmlns:p14="http://schemas.microsoft.com/office/powerpoint/2010/main" val="26022262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CB21AA3-3D20-01BE-E7EC-D9DF68D81299}"/>
            </a:ext>
          </a:extLst>
        </p:cNvPr>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2151139A-886F-4B97-8815-729AD3831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32" name="Rectangle 31">
            <a:extLst>
              <a:ext uri="{FF2B5EF4-FFF2-40B4-BE49-F238E27FC236}">
                <a16:creationId xmlns:a16="http://schemas.microsoft.com/office/drawing/2014/main" id="{AB5E08C4-8CDD-4623-A5B8-E998C6DEE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15F33878-D502-4FFA-8ACE-F2AECDB2A2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D3539FEE-81D3-4406-802E-60B20B16F4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Rectangle 37">
            <a:extLst>
              <a:ext uri="{FF2B5EF4-FFF2-40B4-BE49-F238E27FC236}">
                <a16:creationId xmlns:a16="http://schemas.microsoft.com/office/drawing/2014/main" id="{DC701763-729E-462F-A5A8-E0DEFEB1E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DC29CCA-D309-2A2D-569B-F9D28D4E8183}"/>
              </a:ext>
            </a:extLst>
          </p:cNvPr>
          <p:cNvSpPr>
            <a:spLocks noGrp="1"/>
          </p:cNvSpPr>
          <p:nvPr>
            <p:ph type="title"/>
          </p:nvPr>
        </p:nvSpPr>
        <p:spPr>
          <a:xfrm>
            <a:off x="699714" y="353160"/>
            <a:ext cx="7091300" cy="898581"/>
          </a:xfrm>
        </p:spPr>
        <p:txBody>
          <a:bodyPr vert="horz" lIns="91440" tIns="45720" rIns="91440" bIns="45720" rtlCol="0" anchor="ctr">
            <a:normAutofit fontScale="90000"/>
          </a:bodyPr>
          <a:lstStyle/>
          <a:p>
            <a:r>
              <a:rPr lang="en-US" sz="3400" b="1" dirty="0">
                <a:solidFill>
                  <a:srgbClr val="FFFFFF"/>
                </a:solidFill>
              </a:rPr>
              <a:t>Download SQL Server 2022 Developer</a:t>
            </a:r>
          </a:p>
        </p:txBody>
      </p:sp>
      <p:pic>
        <p:nvPicPr>
          <p:cNvPr id="9" name="Picture 8" descr="A screenshot of a computer&#10;&#10;AI-generated content may be incorrect.">
            <a:extLst>
              <a:ext uri="{FF2B5EF4-FFF2-40B4-BE49-F238E27FC236}">
                <a16:creationId xmlns:a16="http://schemas.microsoft.com/office/drawing/2014/main" id="{515E4E6F-7115-CB1F-56E6-2A4E4C92B7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49152" y="2433114"/>
            <a:ext cx="8093696" cy="4196286"/>
          </a:xfrm>
          <a:prstGeom prst="rect">
            <a:avLst/>
          </a:prstGeom>
        </p:spPr>
      </p:pic>
      <p:sp>
        <p:nvSpPr>
          <p:cNvPr id="8" name="TextBox 7">
            <a:extLst>
              <a:ext uri="{FF2B5EF4-FFF2-40B4-BE49-F238E27FC236}">
                <a16:creationId xmlns:a16="http://schemas.microsoft.com/office/drawing/2014/main" id="{3A58BF19-EBBC-2B5B-5096-93EA304D5181}"/>
              </a:ext>
            </a:extLst>
          </p:cNvPr>
          <p:cNvSpPr txBox="1"/>
          <p:nvPr/>
        </p:nvSpPr>
        <p:spPr>
          <a:xfrm>
            <a:off x="0" y="1589282"/>
            <a:ext cx="11003280" cy="769441"/>
          </a:xfrm>
          <a:prstGeom prst="rect">
            <a:avLst/>
          </a:prstGeom>
          <a:noFill/>
        </p:spPr>
        <p:txBody>
          <a:bodyPr wrap="square" rtlCol="0">
            <a:spAutoFit/>
          </a:bodyPr>
          <a:lstStyle/>
          <a:p>
            <a:r>
              <a:rPr lang="vi-VN" sz="2200" dirty="0">
                <a:latin typeface="Aptos Display" panose="020B0004020202020204" pitchFamily="34" charset="0"/>
              </a:rPr>
              <a:t>1. Download phiên bản Developer tại trang chủ Microsoft theo đường dẫn sau: </a:t>
            </a:r>
            <a:r>
              <a:rPr lang="vi-VN" sz="2200" i="1" dirty="0">
                <a:latin typeface="Aptos Display" panose="020B0004020202020204" pitchFamily="34" charset="0"/>
              </a:rPr>
              <a:t>https://www.microsoft.com/vi-vn/sql-server/sql-server-downloads?utm_source=chatgpt.com.</a:t>
            </a:r>
            <a:endParaRPr lang="en-US" sz="2200" i="1" dirty="0">
              <a:latin typeface="Aptos Display" panose="020B0004020202020204" pitchFamily="34" charset="0"/>
            </a:endParaRPr>
          </a:p>
        </p:txBody>
      </p:sp>
    </p:spTree>
    <p:extLst>
      <p:ext uri="{BB962C8B-B14F-4D97-AF65-F5344CB8AC3E}">
        <p14:creationId xmlns:p14="http://schemas.microsoft.com/office/powerpoint/2010/main" val="14051719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F7B9515-ACFE-AF6D-3F71-1F62D7D52AB5}"/>
            </a:ext>
          </a:extLst>
        </p:cNvPr>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6428B9C0-BF9A-EF34-24D4-F1BE202A3C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32" name="Rectangle 31">
            <a:extLst>
              <a:ext uri="{FF2B5EF4-FFF2-40B4-BE49-F238E27FC236}">
                <a16:creationId xmlns:a16="http://schemas.microsoft.com/office/drawing/2014/main" id="{5FA8DACF-7DDE-CA92-80A1-8D73EC9B21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E0814E78-6AFA-9FA9-D037-04CD3460B5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481EFD63-1AE3-15B1-425A-DC80641398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Rectangle 37">
            <a:extLst>
              <a:ext uri="{FF2B5EF4-FFF2-40B4-BE49-F238E27FC236}">
                <a16:creationId xmlns:a16="http://schemas.microsoft.com/office/drawing/2014/main" id="{9C839B96-7D6D-59CA-FD0E-7BBC592714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37AD9F1-F86B-BEA8-1E12-12350D8592C4}"/>
              </a:ext>
            </a:extLst>
          </p:cNvPr>
          <p:cNvSpPr>
            <a:spLocks noGrp="1"/>
          </p:cNvSpPr>
          <p:nvPr>
            <p:ph type="title"/>
          </p:nvPr>
        </p:nvSpPr>
        <p:spPr>
          <a:xfrm>
            <a:off x="699714" y="353160"/>
            <a:ext cx="7091300" cy="898581"/>
          </a:xfrm>
        </p:spPr>
        <p:txBody>
          <a:bodyPr vert="horz" lIns="91440" tIns="45720" rIns="91440" bIns="45720" rtlCol="0" anchor="ctr">
            <a:normAutofit fontScale="90000"/>
          </a:bodyPr>
          <a:lstStyle/>
          <a:p>
            <a:r>
              <a:rPr lang="en-US" sz="3400" b="1" dirty="0">
                <a:solidFill>
                  <a:srgbClr val="FFFFFF"/>
                </a:solidFill>
              </a:rPr>
              <a:t>Download SQL Server 2022 Developer</a:t>
            </a:r>
          </a:p>
        </p:txBody>
      </p:sp>
      <p:pic>
        <p:nvPicPr>
          <p:cNvPr id="9" name="Picture 8">
            <a:extLst>
              <a:ext uri="{FF2B5EF4-FFF2-40B4-BE49-F238E27FC236}">
                <a16:creationId xmlns:a16="http://schemas.microsoft.com/office/drawing/2014/main" id="{A853E494-0724-EF1E-32B4-0515D7FEE67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803013" y="2495081"/>
            <a:ext cx="4592895" cy="4060320"/>
          </a:xfrm>
          <a:prstGeom prst="rect">
            <a:avLst/>
          </a:prstGeom>
        </p:spPr>
      </p:pic>
      <p:sp>
        <p:nvSpPr>
          <p:cNvPr id="10" name="TextBox 9">
            <a:extLst>
              <a:ext uri="{FF2B5EF4-FFF2-40B4-BE49-F238E27FC236}">
                <a16:creationId xmlns:a16="http://schemas.microsoft.com/office/drawing/2014/main" id="{B55AB9B6-AFA9-4B5A-87EB-0015E5CE66E6}"/>
              </a:ext>
            </a:extLst>
          </p:cNvPr>
          <p:cNvSpPr txBox="1"/>
          <p:nvPr/>
        </p:nvSpPr>
        <p:spPr>
          <a:xfrm>
            <a:off x="0" y="1589282"/>
            <a:ext cx="12192000" cy="430887"/>
          </a:xfrm>
          <a:prstGeom prst="rect">
            <a:avLst/>
          </a:prstGeom>
          <a:noFill/>
        </p:spPr>
        <p:txBody>
          <a:bodyPr wrap="square" rtlCol="0">
            <a:spAutoFit/>
          </a:bodyPr>
          <a:lstStyle/>
          <a:p>
            <a:r>
              <a:rPr lang="vi-VN" sz="2200" dirty="0">
                <a:latin typeface="Aptos Display" panose="020B0004020202020204" pitchFamily="34" charset="0"/>
              </a:rPr>
              <a:t>18. Tại cửa sổ tiếp theo, ta không thay đổi thông số nào, tiếp tục bấm </a:t>
            </a:r>
            <a:r>
              <a:rPr lang="vi-VN" sz="2200" i="1" dirty="0">
                <a:latin typeface="Aptos Display" panose="020B0004020202020204" pitchFamily="34" charset="0"/>
              </a:rPr>
              <a:t>Next</a:t>
            </a:r>
            <a:r>
              <a:rPr lang="vi-VN" sz="2200" dirty="0">
                <a:latin typeface="Aptos Display" panose="020B0004020202020204" pitchFamily="34" charset="0"/>
              </a:rPr>
              <a:t>.</a:t>
            </a:r>
            <a:endParaRPr lang="en-US" sz="2200" i="1" dirty="0">
              <a:latin typeface="Aptos Display" panose="020B0004020202020204" pitchFamily="34" charset="0"/>
            </a:endParaRPr>
          </a:p>
        </p:txBody>
      </p:sp>
    </p:spTree>
    <p:extLst>
      <p:ext uri="{BB962C8B-B14F-4D97-AF65-F5344CB8AC3E}">
        <p14:creationId xmlns:p14="http://schemas.microsoft.com/office/powerpoint/2010/main" val="37923847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99D0BE5-BA7D-1404-DD48-1E0FA07034E2}"/>
            </a:ext>
          </a:extLst>
        </p:cNvPr>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8CE77166-4B11-542F-8A40-C7070590AB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32" name="Rectangle 31">
            <a:extLst>
              <a:ext uri="{FF2B5EF4-FFF2-40B4-BE49-F238E27FC236}">
                <a16:creationId xmlns:a16="http://schemas.microsoft.com/office/drawing/2014/main" id="{A33EA1DC-5523-E1E6-4F38-29B83C6282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F48533AA-8D57-2B5D-5832-F9167B40A8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66984A65-1B34-8D86-A9D8-A62D57E67E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Rectangle 37">
            <a:extLst>
              <a:ext uri="{FF2B5EF4-FFF2-40B4-BE49-F238E27FC236}">
                <a16:creationId xmlns:a16="http://schemas.microsoft.com/office/drawing/2014/main" id="{9DC1E903-6F6C-F056-7FF5-43730352B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46E561D-71EC-6066-79A2-02225ACCC189}"/>
              </a:ext>
            </a:extLst>
          </p:cNvPr>
          <p:cNvSpPr>
            <a:spLocks noGrp="1"/>
          </p:cNvSpPr>
          <p:nvPr>
            <p:ph type="title"/>
          </p:nvPr>
        </p:nvSpPr>
        <p:spPr>
          <a:xfrm>
            <a:off x="699714" y="353160"/>
            <a:ext cx="7091300" cy="898581"/>
          </a:xfrm>
        </p:spPr>
        <p:txBody>
          <a:bodyPr vert="horz" lIns="91440" tIns="45720" rIns="91440" bIns="45720" rtlCol="0" anchor="ctr">
            <a:normAutofit fontScale="90000"/>
          </a:bodyPr>
          <a:lstStyle/>
          <a:p>
            <a:r>
              <a:rPr lang="en-US" sz="3400" b="1" dirty="0">
                <a:solidFill>
                  <a:srgbClr val="FFFFFF"/>
                </a:solidFill>
              </a:rPr>
              <a:t>Download SQL Server 2022 Developer</a:t>
            </a:r>
          </a:p>
        </p:txBody>
      </p:sp>
      <p:pic>
        <p:nvPicPr>
          <p:cNvPr id="9" name="Picture 8">
            <a:extLst>
              <a:ext uri="{FF2B5EF4-FFF2-40B4-BE49-F238E27FC236}">
                <a16:creationId xmlns:a16="http://schemas.microsoft.com/office/drawing/2014/main" id="{9A08B975-2027-D1EA-E843-4B5469CF8EB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807565" y="2495081"/>
            <a:ext cx="4583791" cy="4060320"/>
          </a:xfrm>
          <a:prstGeom prst="rect">
            <a:avLst/>
          </a:prstGeom>
        </p:spPr>
      </p:pic>
      <p:sp>
        <p:nvSpPr>
          <p:cNvPr id="10" name="TextBox 9">
            <a:extLst>
              <a:ext uri="{FF2B5EF4-FFF2-40B4-BE49-F238E27FC236}">
                <a16:creationId xmlns:a16="http://schemas.microsoft.com/office/drawing/2014/main" id="{ED615B41-7A16-4DB7-8CF8-5E789DF8D48D}"/>
              </a:ext>
            </a:extLst>
          </p:cNvPr>
          <p:cNvSpPr txBox="1"/>
          <p:nvPr/>
        </p:nvSpPr>
        <p:spPr>
          <a:xfrm>
            <a:off x="0" y="1589282"/>
            <a:ext cx="12192000" cy="430887"/>
          </a:xfrm>
          <a:prstGeom prst="rect">
            <a:avLst/>
          </a:prstGeom>
          <a:noFill/>
        </p:spPr>
        <p:txBody>
          <a:bodyPr wrap="square" rtlCol="0">
            <a:spAutoFit/>
          </a:bodyPr>
          <a:lstStyle/>
          <a:p>
            <a:r>
              <a:rPr lang="vi-VN" sz="2200" dirty="0">
                <a:latin typeface="Aptos Display" panose="020B0004020202020204" pitchFamily="34" charset="0"/>
              </a:rPr>
              <a:t>19. Tiếp tục bấm </a:t>
            </a:r>
            <a:r>
              <a:rPr lang="vi-VN" sz="2200" i="1" dirty="0">
                <a:latin typeface="Aptos Display" panose="020B0004020202020204" pitchFamily="34" charset="0"/>
              </a:rPr>
              <a:t>Next.</a:t>
            </a:r>
            <a:r>
              <a:rPr lang="vi-VN" sz="2200" dirty="0">
                <a:latin typeface="Aptos Display" panose="020B0004020202020204" pitchFamily="34" charset="0"/>
              </a:rPr>
              <a:t> </a:t>
            </a:r>
            <a:endParaRPr lang="en-US" sz="2200" i="1" dirty="0">
              <a:latin typeface="Aptos Display" panose="020B0004020202020204" pitchFamily="34" charset="0"/>
            </a:endParaRPr>
          </a:p>
        </p:txBody>
      </p:sp>
    </p:spTree>
    <p:extLst>
      <p:ext uri="{BB962C8B-B14F-4D97-AF65-F5344CB8AC3E}">
        <p14:creationId xmlns:p14="http://schemas.microsoft.com/office/powerpoint/2010/main" val="24022470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42DEED1-01A4-A2F5-15E4-0D6446ECE428}"/>
            </a:ext>
          </a:extLst>
        </p:cNvPr>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5266CF51-DABF-4A1C-5188-2C6378EC42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32" name="Rectangle 31">
            <a:extLst>
              <a:ext uri="{FF2B5EF4-FFF2-40B4-BE49-F238E27FC236}">
                <a16:creationId xmlns:a16="http://schemas.microsoft.com/office/drawing/2014/main" id="{E8A57B23-D093-CA42-DF4C-7FA21D5A8E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0ACF52AC-152D-04E6-D032-9FC5E06BF5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71704599-4790-23DB-8104-A6B001A616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Rectangle 37">
            <a:extLst>
              <a:ext uri="{FF2B5EF4-FFF2-40B4-BE49-F238E27FC236}">
                <a16:creationId xmlns:a16="http://schemas.microsoft.com/office/drawing/2014/main" id="{5E1B4211-9F49-5BF4-C2F2-D968415242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0FFCEF9-6DAF-1F8B-6EAC-D67DC42DB4F2}"/>
              </a:ext>
            </a:extLst>
          </p:cNvPr>
          <p:cNvSpPr>
            <a:spLocks noGrp="1"/>
          </p:cNvSpPr>
          <p:nvPr>
            <p:ph type="title"/>
          </p:nvPr>
        </p:nvSpPr>
        <p:spPr>
          <a:xfrm>
            <a:off x="699714" y="353160"/>
            <a:ext cx="7091300" cy="898581"/>
          </a:xfrm>
        </p:spPr>
        <p:txBody>
          <a:bodyPr vert="horz" lIns="91440" tIns="45720" rIns="91440" bIns="45720" rtlCol="0" anchor="ctr">
            <a:normAutofit fontScale="90000"/>
          </a:bodyPr>
          <a:lstStyle/>
          <a:p>
            <a:r>
              <a:rPr lang="en-US" sz="3400" b="1" dirty="0">
                <a:solidFill>
                  <a:srgbClr val="FFFFFF"/>
                </a:solidFill>
              </a:rPr>
              <a:t>Download SQL Server 2022 Developer</a:t>
            </a:r>
          </a:p>
        </p:txBody>
      </p:sp>
      <p:pic>
        <p:nvPicPr>
          <p:cNvPr id="9" name="Picture 8">
            <a:extLst>
              <a:ext uri="{FF2B5EF4-FFF2-40B4-BE49-F238E27FC236}">
                <a16:creationId xmlns:a16="http://schemas.microsoft.com/office/drawing/2014/main" id="{6B1BEC82-8CDC-654E-ADC8-23DC832C2A0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807565" y="2519265"/>
            <a:ext cx="4583791" cy="4011951"/>
          </a:xfrm>
          <a:prstGeom prst="rect">
            <a:avLst/>
          </a:prstGeom>
        </p:spPr>
      </p:pic>
      <p:sp>
        <p:nvSpPr>
          <p:cNvPr id="10" name="TextBox 9">
            <a:extLst>
              <a:ext uri="{FF2B5EF4-FFF2-40B4-BE49-F238E27FC236}">
                <a16:creationId xmlns:a16="http://schemas.microsoft.com/office/drawing/2014/main" id="{FC0F5105-A225-4FD4-932C-9996143BE4D0}"/>
              </a:ext>
            </a:extLst>
          </p:cNvPr>
          <p:cNvSpPr txBox="1"/>
          <p:nvPr/>
        </p:nvSpPr>
        <p:spPr>
          <a:xfrm>
            <a:off x="0" y="1589282"/>
            <a:ext cx="12192000" cy="769441"/>
          </a:xfrm>
          <a:prstGeom prst="rect">
            <a:avLst/>
          </a:prstGeom>
          <a:noFill/>
        </p:spPr>
        <p:txBody>
          <a:bodyPr wrap="square" rtlCol="0">
            <a:spAutoFit/>
          </a:bodyPr>
          <a:lstStyle/>
          <a:p>
            <a:r>
              <a:rPr lang="vi-VN" sz="2200" dirty="0">
                <a:latin typeface="Aptos Display" panose="020B0004020202020204" pitchFamily="34" charset="0"/>
              </a:rPr>
              <a:t>20. Trong cửa sổ </a:t>
            </a:r>
            <a:r>
              <a:rPr lang="vi-VN" sz="2200" i="1" dirty="0">
                <a:latin typeface="Aptos Display" panose="020B0004020202020204" pitchFamily="34" charset="0"/>
              </a:rPr>
              <a:t>Ready to Install</a:t>
            </a:r>
            <a:r>
              <a:rPr lang="vi-VN" sz="2200" dirty="0">
                <a:latin typeface="Aptos Display" panose="020B0004020202020204" pitchFamily="34" charset="0"/>
              </a:rPr>
              <a:t>, hệ thống cho phép soát lại toàn bộ các mục sẽ cài đặt. Nếu cần sửa đổi lại các thông số phía trước thì ta click vào </a:t>
            </a:r>
            <a:r>
              <a:rPr lang="vi-VN" sz="2200" i="1" dirty="0">
                <a:latin typeface="Aptos Display" panose="020B0004020202020204" pitchFamily="34" charset="0"/>
              </a:rPr>
              <a:t>Back.</a:t>
            </a:r>
            <a:r>
              <a:rPr lang="vi-VN" sz="2200" dirty="0">
                <a:latin typeface="Aptos Display" panose="020B0004020202020204" pitchFamily="34" charset="0"/>
              </a:rPr>
              <a:t> Ngược lại bấm </a:t>
            </a:r>
            <a:r>
              <a:rPr lang="vi-VN" sz="2200" i="1" dirty="0">
                <a:latin typeface="Aptos Display" panose="020B0004020202020204" pitchFamily="34" charset="0"/>
              </a:rPr>
              <a:t>Install </a:t>
            </a:r>
            <a:r>
              <a:rPr lang="vi-VN" sz="2200" dirty="0">
                <a:latin typeface="Aptos Display" panose="020B0004020202020204" pitchFamily="34" charset="0"/>
              </a:rPr>
              <a:t>để cài đặt phần mềm.</a:t>
            </a:r>
            <a:endParaRPr lang="en-US" sz="2200" dirty="0">
              <a:latin typeface="Aptos Display" panose="020B0004020202020204" pitchFamily="34" charset="0"/>
            </a:endParaRPr>
          </a:p>
        </p:txBody>
      </p:sp>
    </p:spTree>
    <p:extLst>
      <p:ext uri="{BB962C8B-B14F-4D97-AF65-F5344CB8AC3E}">
        <p14:creationId xmlns:p14="http://schemas.microsoft.com/office/powerpoint/2010/main" val="31496262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8078E19-299A-3510-EC6C-BE0EBF169444}"/>
            </a:ext>
          </a:extLst>
        </p:cNvPr>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56AF77CC-616F-3BA4-AD08-E67E5EE547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32" name="Rectangle 31">
            <a:extLst>
              <a:ext uri="{FF2B5EF4-FFF2-40B4-BE49-F238E27FC236}">
                <a16:creationId xmlns:a16="http://schemas.microsoft.com/office/drawing/2014/main" id="{4B45EAA1-A7C0-21A5-A833-816FEC7CE0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E6A7EB07-F37F-4ECE-9535-7137CF736D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E1E885D4-6386-44D7-2533-3A66239E2D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Rectangle 37">
            <a:extLst>
              <a:ext uri="{FF2B5EF4-FFF2-40B4-BE49-F238E27FC236}">
                <a16:creationId xmlns:a16="http://schemas.microsoft.com/office/drawing/2014/main" id="{FE607632-C021-12DE-5448-B0EEE382C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ABFF379-45C2-2A90-D86C-CB29D7F54D2B}"/>
              </a:ext>
            </a:extLst>
          </p:cNvPr>
          <p:cNvSpPr>
            <a:spLocks noGrp="1"/>
          </p:cNvSpPr>
          <p:nvPr>
            <p:ph type="title"/>
          </p:nvPr>
        </p:nvSpPr>
        <p:spPr>
          <a:xfrm>
            <a:off x="699714" y="353160"/>
            <a:ext cx="7091300" cy="898581"/>
          </a:xfrm>
        </p:spPr>
        <p:txBody>
          <a:bodyPr vert="horz" lIns="91440" tIns="45720" rIns="91440" bIns="45720" rtlCol="0" anchor="ctr">
            <a:normAutofit fontScale="90000"/>
          </a:bodyPr>
          <a:lstStyle/>
          <a:p>
            <a:r>
              <a:rPr lang="en-US" sz="3400" b="1" dirty="0">
                <a:solidFill>
                  <a:srgbClr val="FFFFFF"/>
                </a:solidFill>
              </a:rPr>
              <a:t>Download SQL Server 2022 Developer</a:t>
            </a:r>
          </a:p>
        </p:txBody>
      </p:sp>
      <p:pic>
        <p:nvPicPr>
          <p:cNvPr id="9" name="Picture 8">
            <a:extLst>
              <a:ext uri="{FF2B5EF4-FFF2-40B4-BE49-F238E27FC236}">
                <a16:creationId xmlns:a16="http://schemas.microsoft.com/office/drawing/2014/main" id="{6F37FFA4-452A-099D-AEA7-6DD9F3F08AE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832326" y="2519265"/>
            <a:ext cx="4534269" cy="4011951"/>
          </a:xfrm>
          <a:prstGeom prst="rect">
            <a:avLst/>
          </a:prstGeom>
        </p:spPr>
      </p:pic>
      <p:sp>
        <p:nvSpPr>
          <p:cNvPr id="10" name="TextBox 9">
            <a:extLst>
              <a:ext uri="{FF2B5EF4-FFF2-40B4-BE49-F238E27FC236}">
                <a16:creationId xmlns:a16="http://schemas.microsoft.com/office/drawing/2014/main" id="{A6393480-04C1-4688-AC9B-1C5AB73FD4DD}"/>
              </a:ext>
            </a:extLst>
          </p:cNvPr>
          <p:cNvSpPr txBox="1"/>
          <p:nvPr/>
        </p:nvSpPr>
        <p:spPr>
          <a:xfrm>
            <a:off x="0" y="1589282"/>
            <a:ext cx="12192000" cy="430887"/>
          </a:xfrm>
          <a:prstGeom prst="rect">
            <a:avLst/>
          </a:prstGeom>
          <a:noFill/>
        </p:spPr>
        <p:txBody>
          <a:bodyPr wrap="square" rtlCol="0">
            <a:spAutoFit/>
          </a:bodyPr>
          <a:lstStyle/>
          <a:p>
            <a:r>
              <a:rPr lang="vi-VN" sz="2200" dirty="0">
                <a:latin typeface="Aptos Display" panose="020B0004020202020204" pitchFamily="34" charset="0"/>
              </a:rPr>
              <a:t>21. Chờ trong vài phút cho hệ thống tự động cài đặt.</a:t>
            </a:r>
            <a:endParaRPr lang="en-US" sz="2200" i="1" dirty="0">
              <a:latin typeface="Aptos Display" panose="020B0004020202020204" pitchFamily="34" charset="0"/>
            </a:endParaRPr>
          </a:p>
        </p:txBody>
      </p:sp>
    </p:spTree>
    <p:extLst>
      <p:ext uri="{BB962C8B-B14F-4D97-AF65-F5344CB8AC3E}">
        <p14:creationId xmlns:p14="http://schemas.microsoft.com/office/powerpoint/2010/main" val="27066912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80B3B3E-F862-7EA4-90E6-C18369FD9D5D}"/>
            </a:ext>
          </a:extLst>
        </p:cNvPr>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59FA9A2F-18CD-BCBE-6DA1-91DEAD1396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32" name="Rectangle 31">
            <a:extLst>
              <a:ext uri="{FF2B5EF4-FFF2-40B4-BE49-F238E27FC236}">
                <a16:creationId xmlns:a16="http://schemas.microsoft.com/office/drawing/2014/main" id="{681463BC-7107-CD6C-62D2-41F6AB512B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3D268F5D-6F17-B1C0-BDE6-164D452167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5B8030A6-DA85-99BA-EDDC-2C10C3A1F5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Rectangle 37">
            <a:extLst>
              <a:ext uri="{FF2B5EF4-FFF2-40B4-BE49-F238E27FC236}">
                <a16:creationId xmlns:a16="http://schemas.microsoft.com/office/drawing/2014/main" id="{474D8DF4-6B65-498A-10B0-B98BF23B0A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D1A553F-D7CA-D854-A2B7-1C1A13E98649}"/>
              </a:ext>
            </a:extLst>
          </p:cNvPr>
          <p:cNvSpPr>
            <a:spLocks noGrp="1"/>
          </p:cNvSpPr>
          <p:nvPr>
            <p:ph type="title"/>
          </p:nvPr>
        </p:nvSpPr>
        <p:spPr>
          <a:xfrm>
            <a:off x="699714" y="353160"/>
            <a:ext cx="7091300" cy="898581"/>
          </a:xfrm>
        </p:spPr>
        <p:txBody>
          <a:bodyPr vert="horz" lIns="91440" tIns="45720" rIns="91440" bIns="45720" rtlCol="0" anchor="ctr">
            <a:normAutofit fontScale="90000"/>
          </a:bodyPr>
          <a:lstStyle/>
          <a:p>
            <a:r>
              <a:rPr lang="en-US" sz="3400" b="1" dirty="0">
                <a:solidFill>
                  <a:srgbClr val="FFFFFF"/>
                </a:solidFill>
              </a:rPr>
              <a:t>Download SQL Server 2022 Developer</a:t>
            </a:r>
          </a:p>
        </p:txBody>
      </p:sp>
      <p:pic>
        <p:nvPicPr>
          <p:cNvPr id="9" name="Picture 8">
            <a:extLst>
              <a:ext uri="{FF2B5EF4-FFF2-40B4-BE49-F238E27FC236}">
                <a16:creationId xmlns:a16="http://schemas.microsoft.com/office/drawing/2014/main" id="{FFFDB96C-0DDD-7CBF-44BB-FE5966B1D4A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832326" y="2057400"/>
            <a:ext cx="4534269" cy="4455495"/>
          </a:xfrm>
          <a:prstGeom prst="rect">
            <a:avLst/>
          </a:prstGeom>
        </p:spPr>
      </p:pic>
      <p:sp>
        <p:nvSpPr>
          <p:cNvPr id="10" name="TextBox 9">
            <a:extLst>
              <a:ext uri="{FF2B5EF4-FFF2-40B4-BE49-F238E27FC236}">
                <a16:creationId xmlns:a16="http://schemas.microsoft.com/office/drawing/2014/main" id="{2631FCC4-2784-4189-9594-EBFE501DAECF}"/>
              </a:ext>
            </a:extLst>
          </p:cNvPr>
          <p:cNvSpPr txBox="1"/>
          <p:nvPr/>
        </p:nvSpPr>
        <p:spPr>
          <a:xfrm>
            <a:off x="0" y="1589282"/>
            <a:ext cx="12192000" cy="769441"/>
          </a:xfrm>
          <a:prstGeom prst="rect">
            <a:avLst/>
          </a:prstGeom>
          <a:noFill/>
        </p:spPr>
        <p:txBody>
          <a:bodyPr wrap="square" rtlCol="0">
            <a:spAutoFit/>
          </a:bodyPr>
          <a:lstStyle/>
          <a:p>
            <a:r>
              <a:rPr lang="vi-VN" sz="2200" dirty="0">
                <a:latin typeface="Aptos Display" panose="020B0004020202020204" pitchFamily="34" charset="0"/>
              </a:rPr>
              <a:t>22. Khi màn hình hiển thị cửa sổ </a:t>
            </a:r>
            <a:r>
              <a:rPr lang="vi-VN" sz="2200" i="1" dirty="0">
                <a:latin typeface="Aptos Display" panose="020B0004020202020204" pitchFamily="34" charset="0"/>
              </a:rPr>
              <a:t>Complete </a:t>
            </a:r>
            <a:r>
              <a:rPr lang="vi-VN" sz="2200" dirty="0">
                <a:latin typeface="Aptos Display" panose="020B0004020202020204" pitchFamily="34" charset="0"/>
              </a:rPr>
              <a:t>với các mục đã </a:t>
            </a:r>
            <a:r>
              <a:rPr lang="vi-VN" sz="2200" i="1" dirty="0">
                <a:latin typeface="Aptos Display" panose="020B0004020202020204" pitchFamily="34" charset="0"/>
              </a:rPr>
              <a:t>succeeded</a:t>
            </a:r>
            <a:r>
              <a:rPr lang="vi-VN" sz="2200" dirty="0">
                <a:latin typeface="Aptos Display" panose="020B0004020202020204" pitchFamily="34" charset="0"/>
              </a:rPr>
              <a:t> thì </a:t>
            </a:r>
            <a:r>
              <a:rPr lang="vi-VN" sz="2200" i="1" dirty="0">
                <a:latin typeface="Aptos Display" panose="020B0004020202020204" pitchFamily="34" charset="0"/>
              </a:rPr>
              <a:t>click</a:t>
            </a:r>
            <a:r>
              <a:rPr lang="vi-VN" sz="2200" dirty="0">
                <a:latin typeface="Aptos Display" panose="020B0004020202020204" pitchFamily="34" charset="0"/>
              </a:rPr>
              <a:t> vào </a:t>
            </a:r>
            <a:r>
              <a:rPr lang="vi-VN" sz="2200" i="1" dirty="0">
                <a:latin typeface="Aptos Display" panose="020B0004020202020204" pitchFamily="34" charset="0"/>
              </a:rPr>
              <a:t>Close</a:t>
            </a:r>
            <a:r>
              <a:rPr lang="vi-VN" sz="2200" dirty="0">
                <a:latin typeface="Aptos Display" panose="020B0004020202020204" pitchFamily="34" charset="0"/>
              </a:rPr>
              <a:t> để quá trình cài đặt phần mềm hoàn tất.</a:t>
            </a:r>
            <a:endParaRPr lang="en-US" sz="2200" i="1" dirty="0">
              <a:latin typeface="Aptos Display" panose="020B0004020202020204" pitchFamily="34" charset="0"/>
            </a:endParaRPr>
          </a:p>
        </p:txBody>
      </p:sp>
    </p:spTree>
    <p:extLst>
      <p:ext uri="{BB962C8B-B14F-4D97-AF65-F5344CB8AC3E}">
        <p14:creationId xmlns:p14="http://schemas.microsoft.com/office/powerpoint/2010/main" val="6638009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46CA04F-04F3-7762-0E11-D72A8CF6443A}"/>
            </a:ext>
          </a:extLst>
        </p:cNvPr>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04B8C7BA-B7A4-1DCB-3458-73B9D5AEE3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32" name="Rectangle 31">
            <a:extLst>
              <a:ext uri="{FF2B5EF4-FFF2-40B4-BE49-F238E27FC236}">
                <a16:creationId xmlns:a16="http://schemas.microsoft.com/office/drawing/2014/main" id="{7B8754DA-41E1-9A79-8FBE-8B1E5F65A6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9D5B47ED-31C2-E186-A495-030ECB151B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78774EA9-1F53-BCDA-034F-6843A44A9D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Rectangle 37">
            <a:extLst>
              <a:ext uri="{FF2B5EF4-FFF2-40B4-BE49-F238E27FC236}">
                <a16:creationId xmlns:a16="http://schemas.microsoft.com/office/drawing/2014/main" id="{2C5FA353-6D11-0BE6-9AC2-029D07E72B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328F9F6-DEC8-4CE5-D437-C1D499F31F9D}"/>
              </a:ext>
            </a:extLst>
          </p:cNvPr>
          <p:cNvSpPr>
            <a:spLocks noGrp="1"/>
          </p:cNvSpPr>
          <p:nvPr>
            <p:ph type="title"/>
          </p:nvPr>
        </p:nvSpPr>
        <p:spPr>
          <a:xfrm>
            <a:off x="699714" y="353160"/>
            <a:ext cx="7091300" cy="898581"/>
          </a:xfrm>
        </p:spPr>
        <p:txBody>
          <a:bodyPr vert="horz" lIns="91440" tIns="45720" rIns="91440" bIns="45720" rtlCol="0" anchor="ctr">
            <a:normAutofit fontScale="90000"/>
          </a:bodyPr>
          <a:lstStyle/>
          <a:p>
            <a:r>
              <a:rPr lang="en-US" sz="3400" b="1" dirty="0">
                <a:solidFill>
                  <a:srgbClr val="FFFFFF"/>
                </a:solidFill>
              </a:rPr>
              <a:t>Download SQL Server 2022 Developer</a:t>
            </a:r>
          </a:p>
        </p:txBody>
      </p:sp>
      <p:pic>
        <p:nvPicPr>
          <p:cNvPr id="9" name="Picture 8">
            <a:extLst>
              <a:ext uri="{FF2B5EF4-FFF2-40B4-BE49-F238E27FC236}">
                <a16:creationId xmlns:a16="http://schemas.microsoft.com/office/drawing/2014/main" id="{A849D902-796D-ED29-5EAC-AA4BAEE47C7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011680" y="2489200"/>
            <a:ext cx="8199120" cy="4124960"/>
          </a:xfrm>
          <a:prstGeom prst="rect">
            <a:avLst/>
          </a:prstGeom>
        </p:spPr>
      </p:pic>
      <p:sp>
        <p:nvSpPr>
          <p:cNvPr id="10" name="TextBox 9">
            <a:extLst>
              <a:ext uri="{FF2B5EF4-FFF2-40B4-BE49-F238E27FC236}">
                <a16:creationId xmlns:a16="http://schemas.microsoft.com/office/drawing/2014/main" id="{C301637C-B673-0D27-31C5-AA70331231E7}"/>
              </a:ext>
            </a:extLst>
          </p:cNvPr>
          <p:cNvSpPr txBox="1"/>
          <p:nvPr/>
        </p:nvSpPr>
        <p:spPr>
          <a:xfrm>
            <a:off x="0" y="1589282"/>
            <a:ext cx="12192000" cy="430887"/>
          </a:xfrm>
          <a:prstGeom prst="rect">
            <a:avLst/>
          </a:prstGeom>
          <a:noFill/>
        </p:spPr>
        <p:txBody>
          <a:bodyPr wrap="square" rtlCol="0">
            <a:spAutoFit/>
          </a:bodyPr>
          <a:lstStyle/>
          <a:p>
            <a:r>
              <a:rPr lang="vi-VN" sz="2200" dirty="0">
                <a:latin typeface="Aptos Display" panose="020B0004020202020204" pitchFamily="34" charset="0"/>
              </a:rPr>
              <a:t>23. </a:t>
            </a:r>
            <a:r>
              <a:rPr lang="vi-VN" sz="2200" i="1" dirty="0">
                <a:latin typeface="Aptos Display" panose="020B0004020202020204" pitchFamily="34" charset="0"/>
              </a:rPr>
              <a:t>Download SSMS </a:t>
            </a:r>
            <a:r>
              <a:rPr lang="vi-VN" sz="2200" dirty="0">
                <a:latin typeface="Aptos Display" panose="020B0004020202020204" pitchFamily="34" charset="0"/>
              </a:rPr>
              <a:t>theo nguồn trên để cài đặt.</a:t>
            </a:r>
            <a:endParaRPr lang="en-US" sz="2200" i="1" dirty="0">
              <a:latin typeface="Aptos Display" panose="020B0004020202020204" pitchFamily="34" charset="0"/>
            </a:endParaRPr>
          </a:p>
        </p:txBody>
      </p:sp>
    </p:spTree>
    <p:extLst>
      <p:ext uri="{BB962C8B-B14F-4D97-AF65-F5344CB8AC3E}">
        <p14:creationId xmlns:p14="http://schemas.microsoft.com/office/powerpoint/2010/main" val="38562223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DA4DC15-0DCC-37E6-CA6C-4C1FF8EF2939}"/>
            </a:ext>
          </a:extLst>
        </p:cNvPr>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D794829E-3511-6E10-7705-9878BFE811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32" name="Rectangle 31">
            <a:extLst>
              <a:ext uri="{FF2B5EF4-FFF2-40B4-BE49-F238E27FC236}">
                <a16:creationId xmlns:a16="http://schemas.microsoft.com/office/drawing/2014/main" id="{7312F1B3-3A32-25FB-48EB-04680A1DB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E2071F81-814B-CF45-0F7B-35F7E74307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0E37C26D-A928-CF3C-2D22-B5DCAFCAC6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Rectangle 37">
            <a:extLst>
              <a:ext uri="{FF2B5EF4-FFF2-40B4-BE49-F238E27FC236}">
                <a16:creationId xmlns:a16="http://schemas.microsoft.com/office/drawing/2014/main" id="{A829E5CD-8B87-ED58-A6F6-12E7F8EC57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EA4E06A-4005-C381-0C6D-AAF9EF0288E4}"/>
              </a:ext>
            </a:extLst>
          </p:cNvPr>
          <p:cNvSpPr>
            <a:spLocks noGrp="1"/>
          </p:cNvSpPr>
          <p:nvPr>
            <p:ph type="title"/>
          </p:nvPr>
        </p:nvSpPr>
        <p:spPr>
          <a:xfrm>
            <a:off x="699714" y="353160"/>
            <a:ext cx="7091300" cy="898581"/>
          </a:xfrm>
        </p:spPr>
        <p:txBody>
          <a:bodyPr vert="horz" lIns="91440" tIns="45720" rIns="91440" bIns="45720" rtlCol="0" anchor="ctr">
            <a:normAutofit fontScale="90000"/>
          </a:bodyPr>
          <a:lstStyle/>
          <a:p>
            <a:r>
              <a:rPr lang="en-US" sz="3400" b="1" dirty="0">
                <a:solidFill>
                  <a:srgbClr val="FFFFFF"/>
                </a:solidFill>
              </a:rPr>
              <a:t>Download SQL Server 2022 Developer</a:t>
            </a:r>
          </a:p>
        </p:txBody>
      </p:sp>
      <p:pic>
        <p:nvPicPr>
          <p:cNvPr id="9" name="Picture 8">
            <a:extLst>
              <a:ext uri="{FF2B5EF4-FFF2-40B4-BE49-F238E27FC236}">
                <a16:creationId xmlns:a16="http://schemas.microsoft.com/office/drawing/2014/main" id="{0F6CE26C-05A7-5EFC-AB0E-D28112D4E66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885440" y="2033004"/>
            <a:ext cx="6441440" cy="4591315"/>
          </a:xfrm>
          <a:prstGeom prst="rect">
            <a:avLst/>
          </a:prstGeom>
        </p:spPr>
      </p:pic>
      <p:sp>
        <p:nvSpPr>
          <p:cNvPr id="10" name="TextBox 9">
            <a:extLst>
              <a:ext uri="{FF2B5EF4-FFF2-40B4-BE49-F238E27FC236}">
                <a16:creationId xmlns:a16="http://schemas.microsoft.com/office/drawing/2014/main" id="{9AC26B58-E53A-64BB-8025-23628EA13868}"/>
              </a:ext>
            </a:extLst>
          </p:cNvPr>
          <p:cNvSpPr txBox="1"/>
          <p:nvPr/>
        </p:nvSpPr>
        <p:spPr>
          <a:xfrm>
            <a:off x="0" y="1589282"/>
            <a:ext cx="12192000" cy="430887"/>
          </a:xfrm>
          <a:prstGeom prst="rect">
            <a:avLst/>
          </a:prstGeom>
          <a:noFill/>
        </p:spPr>
        <p:txBody>
          <a:bodyPr wrap="square" rtlCol="0">
            <a:spAutoFit/>
          </a:bodyPr>
          <a:lstStyle/>
          <a:p>
            <a:r>
              <a:rPr lang="vi-VN" sz="2200" dirty="0">
                <a:latin typeface="Aptos Display" panose="020B0004020202020204" pitchFamily="34" charset="0"/>
              </a:rPr>
              <a:t>24. Tiếp theo chạy file </a:t>
            </a:r>
            <a:r>
              <a:rPr lang="vi-VN" sz="2200" i="1" dirty="0">
                <a:latin typeface="Aptos Display" panose="020B0004020202020204" pitchFamily="34" charset="0"/>
              </a:rPr>
              <a:t>SSMS-Setup-ENU.exe </a:t>
            </a:r>
            <a:r>
              <a:rPr lang="vi-VN" sz="2200" dirty="0">
                <a:latin typeface="Aptos Display" panose="020B0004020202020204" pitchFamily="34" charset="0"/>
              </a:rPr>
              <a:t>và giao diện hiển thị như trên </a:t>
            </a:r>
            <a:r>
              <a:rPr lang="vi-VN" sz="2200" i="1" dirty="0">
                <a:latin typeface="Aptos Display" panose="020B0004020202020204" pitchFamily="34" charset="0"/>
              </a:rPr>
              <a:t>click Istall SSMS.</a:t>
            </a:r>
            <a:endParaRPr lang="en-US" sz="2200" i="1" dirty="0">
              <a:latin typeface="Aptos Display" panose="020B0004020202020204" pitchFamily="34" charset="0"/>
            </a:endParaRPr>
          </a:p>
        </p:txBody>
      </p:sp>
    </p:spTree>
    <p:extLst>
      <p:ext uri="{BB962C8B-B14F-4D97-AF65-F5344CB8AC3E}">
        <p14:creationId xmlns:p14="http://schemas.microsoft.com/office/powerpoint/2010/main" val="22687997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014BBED-CCC4-D440-891C-60A23F564265}"/>
            </a:ext>
          </a:extLst>
        </p:cNvPr>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30358CB8-147E-8038-C69D-D40AC302CD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32" name="Rectangle 31">
            <a:extLst>
              <a:ext uri="{FF2B5EF4-FFF2-40B4-BE49-F238E27FC236}">
                <a16:creationId xmlns:a16="http://schemas.microsoft.com/office/drawing/2014/main" id="{99A5638A-B408-802C-8BB6-2AE2350BC8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49818333-DF5E-3519-CDD5-53BF52F0FD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44EF6209-9F62-A2CB-3CD4-A01C600755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Rectangle 37">
            <a:extLst>
              <a:ext uri="{FF2B5EF4-FFF2-40B4-BE49-F238E27FC236}">
                <a16:creationId xmlns:a16="http://schemas.microsoft.com/office/drawing/2014/main" id="{51A0FF17-8C19-557C-4AB3-39535B06DE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B6ACE4E-E8E9-CB64-959C-5B8D252D0CD7}"/>
              </a:ext>
            </a:extLst>
          </p:cNvPr>
          <p:cNvSpPr>
            <a:spLocks noGrp="1"/>
          </p:cNvSpPr>
          <p:nvPr>
            <p:ph type="title"/>
          </p:nvPr>
        </p:nvSpPr>
        <p:spPr>
          <a:xfrm>
            <a:off x="699714" y="353160"/>
            <a:ext cx="7091300" cy="898581"/>
          </a:xfrm>
        </p:spPr>
        <p:txBody>
          <a:bodyPr vert="horz" lIns="91440" tIns="45720" rIns="91440" bIns="45720" rtlCol="0" anchor="ctr">
            <a:normAutofit fontScale="90000"/>
          </a:bodyPr>
          <a:lstStyle/>
          <a:p>
            <a:r>
              <a:rPr lang="en-US" sz="3400" b="1" dirty="0">
                <a:solidFill>
                  <a:srgbClr val="FFFFFF"/>
                </a:solidFill>
              </a:rPr>
              <a:t>Download SQL Server 2022 Developer</a:t>
            </a:r>
          </a:p>
        </p:txBody>
      </p:sp>
      <p:pic>
        <p:nvPicPr>
          <p:cNvPr id="9" name="Picture 8">
            <a:extLst>
              <a:ext uri="{FF2B5EF4-FFF2-40B4-BE49-F238E27FC236}">
                <a16:creationId xmlns:a16="http://schemas.microsoft.com/office/drawing/2014/main" id="{DCD40BF5-C7ED-D914-ED8E-AF4AB57A536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976880" y="2086389"/>
            <a:ext cx="6360160" cy="4517611"/>
          </a:xfrm>
          <a:prstGeom prst="rect">
            <a:avLst/>
          </a:prstGeom>
        </p:spPr>
      </p:pic>
      <p:sp>
        <p:nvSpPr>
          <p:cNvPr id="10" name="TextBox 9">
            <a:extLst>
              <a:ext uri="{FF2B5EF4-FFF2-40B4-BE49-F238E27FC236}">
                <a16:creationId xmlns:a16="http://schemas.microsoft.com/office/drawing/2014/main" id="{BC6FE9B3-5C90-2CBB-4107-68BC63F2AE55}"/>
              </a:ext>
            </a:extLst>
          </p:cNvPr>
          <p:cNvSpPr txBox="1"/>
          <p:nvPr/>
        </p:nvSpPr>
        <p:spPr>
          <a:xfrm>
            <a:off x="0" y="1589282"/>
            <a:ext cx="12192000" cy="430887"/>
          </a:xfrm>
          <a:prstGeom prst="rect">
            <a:avLst/>
          </a:prstGeom>
          <a:noFill/>
        </p:spPr>
        <p:txBody>
          <a:bodyPr wrap="square" rtlCol="0">
            <a:spAutoFit/>
          </a:bodyPr>
          <a:lstStyle/>
          <a:p>
            <a:r>
              <a:rPr lang="vi-VN" sz="2200" dirty="0">
                <a:latin typeface="Aptos Display" panose="020B0004020202020204" pitchFamily="34" charset="0"/>
              </a:rPr>
              <a:t>25. Tiếp theo </a:t>
            </a:r>
            <a:r>
              <a:rPr lang="vi-VN" sz="2200" i="1" dirty="0">
                <a:latin typeface="Aptos Display" panose="020B0004020202020204" pitchFamily="34" charset="0"/>
              </a:rPr>
              <a:t>click Install.</a:t>
            </a:r>
            <a:endParaRPr lang="en-US" sz="2200" i="1" dirty="0">
              <a:latin typeface="Aptos Display" panose="020B0004020202020204" pitchFamily="34" charset="0"/>
            </a:endParaRPr>
          </a:p>
        </p:txBody>
      </p:sp>
    </p:spTree>
    <p:extLst>
      <p:ext uri="{BB962C8B-B14F-4D97-AF65-F5344CB8AC3E}">
        <p14:creationId xmlns:p14="http://schemas.microsoft.com/office/powerpoint/2010/main" val="19206479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F74D79E-1991-7EAF-8505-49778E2C0846}"/>
            </a:ext>
          </a:extLst>
        </p:cNvPr>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DE0C491F-B8A4-23F8-A5DF-8B3D17B84F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32" name="Rectangle 31">
            <a:extLst>
              <a:ext uri="{FF2B5EF4-FFF2-40B4-BE49-F238E27FC236}">
                <a16:creationId xmlns:a16="http://schemas.microsoft.com/office/drawing/2014/main" id="{DCA9073A-0F3C-513F-0002-4FE4B6938F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D5C84AB2-8F28-E135-4CD0-DFE53B9EB2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69B5C330-C19A-AC8A-217B-6AF868AD4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Rectangle 37">
            <a:extLst>
              <a:ext uri="{FF2B5EF4-FFF2-40B4-BE49-F238E27FC236}">
                <a16:creationId xmlns:a16="http://schemas.microsoft.com/office/drawing/2014/main" id="{F895A7C7-2DC5-1DCF-DAEE-2DF7661FF9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1974139-A6D5-ADFD-BCC4-D9C5D515383A}"/>
              </a:ext>
            </a:extLst>
          </p:cNvPr>
          <p:cNvSpPr>
            <a:spLocks noGrp="1"/>
          </p:cNvSpPr>
          <p:nvPr>
            <p:ph type="title"/>
          </p:nvPr>
        </p:nvSpPr>
        <p:spPr>
          <a:xfrm>
            <a:off x="699714" y="353160"/>
            <a:ext cx="7091300" cy="898581"/>
          </a:xfrm>
        </p:spPr>
        <p:txBody>
          <a:bodyPr vert="horz" lIns="91440" tIns="45720" rIns="91440" bIns="45720" rtlCol="0" anchor="ctr">
            <a:normAutofit fontScale="90000"/>
          </a:bodyPr>
          <a:lstStyle/>
          <a:p>
            <a:r>
              <a:rPr lang="en-US" sz="3400" b="1" dirty="0">
                <a:solidFill>
                  <a:srgbClr val="FFFFFF"/>
                </a:solidFill>
              </a:rPr>
              <a:t>Download SQL Server 2022 Developer</a:t>
            </a:r>
          </a:p>
        </p:txBody>
      </p:sp>
      <p:pic>
        <p:nvPicPr>
          <p:cNvPr id="9" name="Picture 8">
            <a:extLst>
              <a:ext uri="{FF2B5EF4-FFF2-40B4-BE49-F238E27FC236}">
                <a16:creationId xmlns:a16="http://schemas.microsoft.com/office/drawing/2014/main" id="{3EEBD14E-A607-D9FE-B245-D085E576F46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555045" y="2086389"/>
            <a:ext cx="5203830" cy="4517611"/>
          </a:xfrm>
          <a:prstGeom prst="rect">
            <a:avLst/>
          </a:prstGeom>
        </p:spPr>
      </p:pic>
      <p:sp>
        <p:nvSpPr>
          <p:cNvPr id="10" name="TextBox 9">
            <a:extLst>
              <a:ext uri="{FF2B5EF4-FFF2-40B4-BE49-F238E27FC236}">
                <a16:creationId xmlns:a16="http://schemas.microsoft.com/office/drawing/2014/main" id="{D25ABEE5-91B5-37ED-3316-EC207FEF9211}"/>
              </a:ext>
            </a:extLst>
          </p:cNvPr>
          <p:cNvSpPr txBox="1"/>
          <p:nvPr/>
        </p:nvSpPr>
        <p:spPr>
          <a:xfrm>
            <a:off x="0" y="1589282"/>
            <a:ext cx="12192000" cy="430887"/>
          </a:xfrm>
          <a:prstGeom prst="rect">
            <a:avLst/>
          </a:prstGeom>
          <a:noFill/>
        </p:spPr>
        <p:txBody>
          <a:bodyPr wrap="square" rtlCol="0">
            <a:spAutoFit/>
          </a:bodyPr>
          <a:lstStyle/>
          <a:p>
            <a:r>
              <a:rPr lang="vi-VN" sz="2200" dirty="0">
                <a:latin typeface="Aptos Display" panose="020B0004020202020204" pitchFamily="34" charset="0"/>
              </a:rPr>
              <a:t>26. Tiếp theo </a:t>
            </a:r>
            <a:r>
              <a:rPr lang="vi-VN" sz="2200" i="1" dirty="0">
                <a:latin typeface="Aptos Display" panose="020B0004020202020204" pitchFamily="34" charset="0"/>
              </a:rPr>
              <a:t>click Close </a:t>
            </a:r>
            <a:r>
              <a:rPr lang="vi-VN" sz="2200" dirty="0">
                <a:latin typeface="Aptos Display" panose="020B0004020202020204" pitchFamily="34" charset="0"/>
              </a:rPr>
              <a:t>để hoàn tất quá trình cài đặt</a:t>
            </a:r>
            <a:r>
              <a:rPr lang="vi-VN" sz="2200" i="1" dirty="0">
                <a:latin typeface="Aptos Display" panose="020B0004020202020204" pitchFamily="34" charset="0"/>
              </a:rPr>
              <a:t>.</a:t>
            </a:r>
            <a:endParaRPr lang="en-US" sz="2200" i="1" dirty="0">
              <a:latin typeface="Aptos Display" panose="020B0004020202020204" pitchFamily="34" charset="0"/>
            </a:endParaRPr>
          </a:p>
        </p:txBody>
      </p:sp>
    </p:spTree>
    <p:extLst>
      <p:ext uri="{BB962C8B-B14F-4D97-AF65-F5344CB8AC3E}">
        <p14:creationId xmlns:p14="http://schemas.microsoft.com/office/powerpoint/2010/main" val="35692096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8DD0C96-5F22-4667-DB50-35A4B81DAE35}"/>
            </a:ext>
          </a:extLst>
        </p:cNvPr>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478AF69C-C6E5-8164-E546-F1C329B75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32" name="Rectangle 31">
            <a:extLst>
              <a:ext uri="{FF2B5EF4-FFF2-40B4-BE49-F238E27FC236}">
                <a16:creationId xmlns:a16="http://schemas.microsoft.com/office/drawing/2014/main" id="{12FEF780-6764-E2AB-D360-6D76D0A03B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11B4B433-869D-14EF-9C45-68791AAB5C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DAEB0BB6-8A0A-589D-5CC0-AA4DE08164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Rectangle 37">
            <a:extLst>
              <a:ext uri="{FF2B5EF4-FFF2-40B4-BE49-F238E27FC236}">
                <a16:creationId xmlns:a16="http://schemas.microsoft.com/office/drawing/2014/main" id="{FA14D8AA-A627-741C-FFB6-CAE977E39F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37932CC-7838-2A1B-6793-083ADD446E77}"/>
              </a:ext>
            </a:extLst>
          </p:cNvPr>
          <p:cNvSpPr>
            <a:spLocks noGrp="1"/>
          </p:cNvSpPr>
          <p:nvPr>
            <p:ph type="title"/>
          </p:nvPr>
        </p:nvSpPr>
        <p:spPr>
          <a:xfrm>
            <a:off x="699714" y="353160"/>
            <a:ext cx="7091300" cy="898581"/>
          </a:xfrm>
        </p:spPr>
        <p:txBody>
          <a:bodyPr vert="horz" lIns="91440" tIns="45720" rIns="91440" bIns="45720" rtlCol="0" anchor="ctr">
            <a:normAutofit fontScale="90000"/>
          </a:bodyPr>
          <a:lstStyle/>
          <a:p>
            <a:r>
              <a:rPr lang="en-US" sz="3400" b="1" dirty="0">
                <a:solidFill>
                  <a:srgbClr val="FFFFFF"/>
                </a:solidFill>
              </a:rPr>
              <a:t>Download SQL Server 2022 Developer</a:t>
            </a:r>
          </a:p>
        </p:txBody>
      </p:sp>
      <p:pic>
        <p:nvPicPr>
          <p:cNvPr id="9" name="Picture 8">
            <a:extLst>
              <a:ext uri="{FF2B5EF4-FFF2-40B4-BE49-F238E27FC236}">
                <a16:creationId xmlns:a16="http://schemas.microsoft.com/office/drawing/2014/main" id="{70A9E683-CDAA-B191-E337-246A5C3745C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569027" y="2067792"/>
            <a:ext cx="9029699" cy="4561608"/>
          </a:xfrm>
          <a:prstGeom prst="rect">
            <a:avLst/>
          </a:prstGeom>
        </p:spPr>
      </p:pic>
      <p:sp>
        <p:nvSpPr>
          <p:cNvPr id="3" name="TextBox 2">
            <a:extLst>
              <a:ext uri="{FF2B5EF4-FFF2-40B4-BE49-F238E27FC236}">
                <a16:creationId xmlns:a16="http://schemas.microsoft.com/office/drawing/2014/main" id="{63075407-7418-52E8-FB15-93B0EFE9A8C5}"/>
              </a:ext>
            </a:extLst>
          </p:cNvPr>
          <p:cNvSpPr txBox="1"/>
          <p:nvPr/>
        </p:nvSpPr>
        <p:spPr>
          <a:xfrm>
            <a:off x="0" y="1589282"/>
            <a:ext cx="12192000" cy="430887"/>
          </a:xfrm>
          <a:prstGeom prst="rect">
            <a:avLst/>
          </a:prstGeom>
          <a:noFill/>
        </p:spPr>
        <p:txBody>
          <a:bodyPr wrap="square" rtlCol="0">
            <a:spAutoFit/>
          </a:bodyPr>
          <a:lstStyle/>
          <a:p>
            <a:r>
              <a:rPr lang="vi-VN" sz="2200" dirty="0">
                <a:latin typeface="Aptos Display" panose="020B0004020202020204" pitchFamily="34" charset="0"/>
              </a:rPr>
              <a:t>27. Đăng nhập bằng </a:t>
            </a:r>
            <a:r>
              <a:rPr lang="vi-VN" sz="2200" i="1" dirty="0">
                <a:latin typeface="Aptos Display" panose="020B0004020202020204" pitchFamily="34" charset="0"/>
              </a:rPr>
              <a:t>SQL Server Authentication</a:t>
            </a:r>
            <a:r>
              <a:rPr lang="vi-VN" sz="2200" dirty="0">
                <a:latin typeface="Aptos Display" panose="020B0004020202020204" pitchFamily="34" charset="0"/>
              </a:rPr>
              <a:t>.</a:t>
            </a:r>
            <a:endParaRPr lang="en-US" sz="2200" i="1" dirty="0">
              <a:latin typeface="Aptos Display" panose="020B0004020202020204" pitchFamily="34" charset="0"/>
            </a:endParaRPr>
          </a:p>
        </p:txBody>
      </p:sp>
    </p:spTree>
    <p:extLst>
      <p:ext uri="{BB962C8B-B14F-4D97-AF65-F5344CB8AC3E}">
        <p14:creationId xmlns:p14="http://schemas.microsoft.com/office/powerpoint/2010/main" val="39057706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CF62CB8-DCA6-A6D3-2AEA-2CE20E8736A0}"/>
            </a:ext>
          </a:extLst>
        </p:cNvPr>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FB107748-F6D9-FDEF-0EC6-385BB0B3AC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32" name="Rectangle 31">
            <a:extLst>
              <a:ext uri="{FF2B5EF4-FFF2-40B4-BE49-F238E27FC236}">
                <a16:creationId xmlns:a16="http://schemas.microsoft.com/office/drawing/2014/main" id="{FD91C685-1E17-3747-CB47-DC48D56AE0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F4E1F5BE-E386-C40B-E264-26EA786AD0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66A7B775-50DA-03E4-286F-429382BC6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Rectangle 37">
            <a:extLst>
              <a:ext uri="{FF2B5EF4-FFF2-40B4-BE49-F238E27FC236}">
                <a16:creationId xmlns:a16="http://schemas.microsoft.com/office/drawing/2014/main" id="{A637B0BB-2903-6181-6283-C0424CFD69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4B2A72F-6D3C-C559-3CD9-F6E9161241EE}"/>
              </a:ext>
            </a:extLst>
          </p:cNvPr>
          <p:cNvSpPr>
            <a:spLocks noGrp="1"/>
          </p:cNvSpPr>
          <p:nvPr>
            <p:ph type="title"/>
          </p:nvPr>
        </p:nvSpPr>
        <p:spPr>
          <a:xfrm>
            <a:off x="699714" y="353160"/>
            <a:ext cx="7091300" cy="898581"/>
          </a:xfrm>
        </p:spPr>
        <p:txBody>
          <a:bodyPr vert="horz" lIns="91440" tIns="45720" rIns="91440" bIns="45720" rtlCol="0" anchor="ctr">
            <a:normAutofit fontScale="90000"/>
          </a:bodyPr>
          <a:lstStyle/>
          <a:p>
            <a:r>
              <a:rPr lang="en-US" sz="3400" b="1" dirty="0">
                <a:solidFill>
                  <a:srgbClr val="FFFFFF"/>
                </a:solidFill>
              </a:rPr>
              <a:t>Download SQL Server 2022 Developer</a:t>
            </a:r>
          </a:p>
        </p:txBody>
      </p:sp>
      <p:pic>
        <p:nvPicPr>
          <p:cNvPr id="9" name="Picture 8">
            <a:extLst>
              <a:ext uri="{FF2B5EF4-FFF2-40B4-BE49-F238E27FC236}">
                <a16:creationId xmlns:a16="http://schemas.microsoft.com/office/drawing/2014/main" id="{077DE692-6C4D-FA66-71F2-8CF1FF6ACDD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548244" y="2216508"/>
            <a:ext cx="9060873" cy="4402501"/>
          </a:xfrm>
          <a:prstGeom prst="rect">
            <a:avLst/>
          </a:prstGeom>
        </p:spPr>
      </p:pic>
      <p:sp>
        <p:nvSpPr>
          <p:cNvPr id="4" name="TextBox 3">
            <a:extLst>
              <a:ext uri="{FF2B5EF4-FFF2-40B4-BE49-F238E27FC236}">
                <a16:creationId xmlns:a16="http://schemas.microsoft.com/office/drawing/2014/main" id="{C650E2F2-4770-46DE-0123-B3E7CF04C949}"/>
              </a:ext>
            </a:extLst>
          </p:cNvPr>
          <p:cNvSpPr txBox="1"/>
          <p:nvPr/>
        </p:nvSpPr>
        <p:spPr>
          <a:xfrm>
            <a:off x="0" y="1589282"/>
            <a:ext cx="11003280" cy="430887"/>
          </a:xfrm>
          <a:prstGeom prst="rect">
            <a:avLst/>
          </a:prstGeom>
          <a:noFill/>
        </p:spPr>
        <p:txBody>
          <a:bodyPr wrap="square" rtlCol="0">
            <a:spAutoFit/>
          </a:bodyPr>
          <a:lstStyle/>
          <a:p>
            <a:r>
              <a:rPr lang="vi-VN" sz="2200" dirty="0">
                <a:latin typeface="Aptos Display" panose="020B0004020202020204" pitchFamily="34" charset="0"/>
              </a:rPr>
              <a:t>2. Sau khi download thành công file </a:t>
            </a:r>
            <a:r>
              <a:rPr lang="vi-VN" sz="2200" i="1" dirty="0">
                <a:latin typeface="Aptos Display" panose="020B0004020202020204" pitchFamily="34" charset="0"/>
              </a:rPr>
              <a:t>SQL2022-SSEI-Dev.exe </a:t>
            </a:r>
            <a:r>
              <a:rPr lang="vi-VN" sz="2200" dirty="0">
                <a:latin typeface="Aptos Display" panose="020B0004020202020204" pitchFamily="34" charset="0"/>
              </a:rPr>
              <a:t>và chạy file.</a:t>
            </a:r>
            <a:r>
              <a:rPr lang="vi-VN" sz="2200" i="1" dirty="0">
                <a:latin typeface="Aptos Display" panose="020B0004020202020204" pitchFamily="34" charset="0"/>
              </a:rPr>
              <a:t> </a:t>
            </a:r>
            <a:endParaRPr lang="en-US" sz="2200" i="1" dirty="0">
              <a:latin typeface="Aptos Display" panose="020B0004020202020204" pitchFamily="34" charset="0"/>
            </a:endParaRPr>
          </a:p>
        </p:txBody>
      </p:sp>
    </p:spTree>
    <p:extLst>
      <p:ext uri="{BB962C8B-B14F-4D97-AF65-F5344CB8AC3E}">
        <p14:creationId xmlns:p14="http://schemas.microsoft.com/office/powerpoint/2010/main" val="49505637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2505E43-C93C-EC75-BA3A-96072E6B8F4E}"/>
            </a:ext>
          </a:extLst>
        </p:cNvPr>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DA77A478-7972-59EB-4073-B6ADBB629B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32" name="Rectangle 31">
            <a:extLst>
              <a:ext uri="{FF2B5EF4-FFF2-40B4-BE49-F238E27FC236}">
                <a16:creationId xmlns:a16="http://schemas.microsoft.com/office/drawing/2014/main" id="{4E49BFFE-07AC-2504-30D9-42F0A6012D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5C9B2869-AA59-A327-8BC0-B304CE1FBF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0258AE0C-F083-6927-3849-5BC9B2F43C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Rectangle 37">
            <a:extLst>
              <a:ext uri="{FF2B5EF4-FFF2-40B4-BE49-F238E27FC236}">
                <a16:creationId xmlns:a16="http://schemas.microsoft.com/office/drawing/2014/main" id="{0BA3A580-41DA-3D9A-A449-B4BD76709C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431E97A-FB38-9E4D-DB90-FDC6CFA0D5D7}"/>
              </a:ext>
            </a:extLst>
          </p:cNvPr>
          <p:cNvSpPr>
            <a:spLocks noGrp="1"/>
          </p:cNvSpPr>
          <p:nvPr>
            <p:ph type="title"/>
          </p:nvPr>
        </p:nvSpPr>
        <p:spPr>
          <a:xfrm>
            <a:off x="699714" y="353160"/>
            <a:ext cx="7091300" cy="898581"/>
          </a:xfrm>
        </p:spPr>
        <p:txBody>
          <a:bodyPr vert="horz" lIns="91440" tIns="45720" rIns="91440" bIns="45720" rtlCol="0" anchor="ctr">
            <a:normAutofit fontScale="90000"/>
          </a:bodyPr>
          <a:lstStyle/>
          <a:p>
            <a:r>
              <a:rPr lang="en-US" sz="3400" b="1" dirty="0">
                <a:solidFill>
                  <a:srgbClr val="FFFFFF"/>
                </a:solidFill>
              </a:rPr>
              <a:t>Download SQL Server 2022 Developer</a:t>
            </a:r>
          </a:p>
        </p:txBody>
      </p:sp>
      <p:pic>
        <p:nvPicPr>
          <p:cNvPr id="9" name="Picture 8">
            <a:extLst>
              <a:ext uri="{FF2B5EF4-FFF2-40B4-BE49-F238E27FC236}">
                <a16:creationId xmlns:a16="http://schemas.microsoft.com/office/drawing/2014/main" id="{07D84A00-9BC3-FB3F-3FF5-09AA5A580E7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569028" y="2067792"/>
            <a:ext cx="9040090" cy="4561608"/>
          </a:xfrm>
          <a:prstGeom prst="rect">
            <a:avLst/>
          </a:prstGeom>
        </p:spPr>
      </p:pic>
      <p:sp>
        <p:nvSpPr>
          <p:cNvPr id="3" name="TextBox 2">
            <a:extLst>
              <a:ext uri="{FF2B5EF4-FFF2-40B4-BE49-F238E27FC236}">
                <a16:creationId xmlns:a16="http://schemas.microsoft.com/office/drawing/2014/main" id="{C3FDB49B-C6E6-C692-C002-2949D8302AAE}"/>
              </a:ext>
            </a:extLst>
          </p:cNvPr>
          <p:cNvSpPr txBox="1"/>
          <p:nvPr/>
        </p:nvSpPr>
        <p:spPr>
          <a:xfrm>
            <a:off x="0" y="1589282"/>
            <a:ext cx="12192000" cy="430887"/>
          </a:xfrm>
          <a:prstGeom prst="rect">
            <a:avLst/>
          </a:prstGeom>
          <a:noFill/>
        </p:spPr>
        <p:txBody>
          <a:bodyPr wrap="square" rtlCol="0">
            <a:spAutoFit/>
          </a:bodyPr>
          <a:lstStyle/>
          <a:p>
            <a:r>
              <a:rPr lang="vi-VN" sz="2200" dirty="0">
                <a:latin typeface="Aptos Display" panose="020B0004020202020204" pitchFamily="34" charset="0"/>
              </a:rPr>
              <a:t>28. Đăng nhập bằng </a:t>
            </a:r>
            <a:r>
              <a:rPr lang="vi-VN" sz="2200" i="1" dirty="0">
                <a:latin typeface="Aptos Display" panose="020B0004020202020204" pitchFamily="34" charset="0"/>
              </a:rPr>
              <a:t>Windwos Authentication</a:t>
            </a:r>
            <a:r>
              <a:rPr lang="vi-VN" sz="2200" dirty="0">
                <a:latin typeface="Aptos Display" panose="020B0004020202020204" pitchFamily="34" charset="0"/>
              </a:rPr>
              <a:t>.</a:t>
            </a:r>
            <a:endParaRPr lang="en-US" sz="2200" i="1" dirty="0">
              <a:latin typeface="Aptos Display" panose="020B0004020202020204" pitchFamily="34" charset="0"/>
            </a:endParaRPr>
          </a:p>
        </p:txBody>
      </p:sp>
    </p:spTree>
    <p:extLst>
      <p:ext uri="{BB962C8B-B14F-4D97-AF65-F5344CB8AC3E}">
        <p14:creationId xmlns:p14="http://schemas.microsoft.com/office/powerpoint/2010/main" val="29230642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290B78C-DB7D-8B84-0761-341387D209E6}"/>
            </a:ext>
          </a:extLst>
        </p:cNvPr>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65221E1F-6DE5-B49B-A924-72514D72A9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32" name="Rectangle 31">
            <a:extLst>
              <a:ext uri="{FF2B5EF4-FFF2-40B4-BE49-F238E27FC236}">
                <a16:creationId xmlns:a16="http://schemas.microsoft.com/office/drawing/2014/main" id="{45D64E83-6240-FDA5-154A-26A43BB3BE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E2467EB6-EBC6-8C3D-FAE1-239D0AD53F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F4BFE7D8-4AE6-EBF7-2DF0-58BC831A49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Rectangle 37">
            <a:extLst>
              <a:ext uri="{FF2B5EF4-FFF2-40B4-BE49-F238E27FC236}">
                <a16:creationId xmlns:a16="http://schemas.microsoft.com/office/drawing/2014/main" id="{B63852BC-2269-DE6E-DBD2-FBD0BFD0B0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CFCC770-2761-8775-1EBB-0A12BAB6AC77}"/>
              </a:ext>
            </a:extLst>
          </p:cNvPr>
          <p:cNvSpPr>
            <a:spLocks noGrp="1"/>
          </p:cNvSpPr>
          <p:nvPr>
            <p:ph type="title"/>
          </p:nvPr>
        </p:nvSpPr>
        <p:spPr>
          <a:xfrm>
            <a:off x="699714" y="353160"/>
            <a:ext cx="7091300" cy="898581"/>
          </a:xfrm>
        </p:spPr>
        <p:txBody>
          <a:bodyPr vert="horz" lIns="91440" tIns="45720" rIns="91440" bIns="45720" rtlCol="0" anchor="ctr">
            <a:normAutofit fontScale="90000"/>
          </a:bodyPr>
          <a:lstStyle/>
          <a:p>
            <a:r>
              <a:rPr lang="en-US" sz="3400" b="1" dirty="0">
                <a:solidFill>
                  <a:srgbClr val="FFFFFF"/>
                </a:solidFill>
              </a:rPr>
              <a:t>Download SQL Server 2022 Developer</a:t>
            </a:r>
          </a:p>
        </p:txBody>
      </p:sp>
      <p:pic>
        <p:nvPicPr>
          <p:cNvPr id="9" name="Picture 8">
            <a:extLst>
              <a:ext uri="{FF2B5EF4-FFF2-40B4-BE49-F238E27FC236}">
                <a16:creationId xmlns:a16="http://schemas.microsoft.com/office/drawing/2014/main" id="{4CCFF33E-5DE3-7FB5-D081-D8C250C1C48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579418" y="2047009"/>
            <a:ext cx="9019309" cy="4582391"/>
          </a:xfrm>
          <a:prstGeom prst="rect">
            <a:avLst/>
          </a:prstGeom>
        </p:spPr>
      </p:pic>
      <p:sp>
        <p:nvSpPr>
          <p:cNvPr id="3" name="TextBox 2">
            <a:extLst>
              <a:ext uri="{FF2B5EF4-FFF2-40B4-BE49-F238E27FC236}">
                <a16:creationId xmlns:a16="http://schemas.microsoft.com/office/drawing/2014/main" id="{9829BCDA-20CC-D5FE-F0D3-73816738DE53}"/>
              </a:ext>
            </a:extLst>
          </p:cNvPr>
          <p:cNvSpPr txBox="1"/>
          <p:nvPr/>
        </p:nvSpPr>
        <p:spPr>
          <a:xfrm>
            <a:off x="0" y="1589282"/>
            <a:ext cx="12192000" cy="430887"/>
          </a:xfrm>
          <a:prstGeom prst="rect">
            <a:avLst/>
          </a:prstGeom>
          <a:noFill/>
        </p:spPr>
        <p:txBody>
          <a:bodyPr wrap="square" rtlCol="0">
            <a:spAutoFit/>
          </a:bodyPr>
          <a:lstStyle/>
          <a:p>
            <a:r>
              <a:rPr lang="vi-VN" sz="2200" dirty="0">
                <a:latin typeface="Aptos Display" panose="020B0004020202020204" pitchFamily="34" charset="0"/>
              </a:rPr>
              <a:t>29. Hiển thị kết quả đạt được sau quá trình cài đặt.</a:t>
            </a:r>
            <a:endParaRPr lang="en-US" sz="2200" i="1" dirty="0">
              <a:latin typeface="Aptos Display" panose="020B0004020202020204" pitchFamily="34" charset="0"/>
            </a:endParaRPr>
          </a:p>
        </p:txBody>
      </p:sp>
    </p:spTree>
    <p:extLst>
      <p:ext uri="{BB962C8B-B14F-4D97-AF65-F5344CB8AC3E}">
        <p14:creationId xmlns:p14="http://schemas.microsoft.com/office/powerpoint/2010/main" val="136653803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A636BC9-5443-3DEF-D3AF-AA2F04B6875C}"/>
            </a:ext>
          </a:extLst>
        </p:cNvPr>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9B7090DF-9F9B-3027-A641-3FA3D64E51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32" name="Rectangle 31">
            <a:extLst>
              <a:ext uri="{FF2B5EF4-FFF2-40B4-BE49-F238E27FC236}">
                <a16:creationId xmlns:a16="http://schemas.microsoft.com/office/drawing/2014/main" id="{7EF96C0A-DDEB-915B-C210-E927984B8D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2AA868AA-9114-7FCD-3BE7-B7806F751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680A754B-4E9A-B37C-582B-977934EC42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Rectangle 37">
            <a:extLst>
              <a:ext uri="{FF2B5EF4-FFF2-40B4-BE49-F238E27FC236}">
                <a16:creationId xmlns:a16="http://schemas.microsoft.com/office/drawing/2014/main" id="{B2E1F53E-1342-04C3-E6A9-F80A4DB846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72B1631-4558-228F-65FB-BFEE402E2F96}"/>
              </a:ext>
            </a:extLst>
          </p:cNvPr>
          <p:cNvSpPr>
            <a:spLocks noGrp="1"/>
          </p:cNvSpPr>
          <p:nvPr>
            <p:ph type="title"/>
          </p:nvPr>
        </p:nvSpPr>
        <p:spPr>
          <a:xfrm>
            <a:off x="699714" y="353160"/>
            <a:ext cx="7091300" cy="898581"/>
          </a:xfrm>
        </p:spPr>
        <p:txBody>
          <a:bodyPr vert="horz" lIns="91440" tIns="45720" rIns="91440" bIns="45720" rtlCol="0" anchor="ctr">
            <a:normAutofit fontScale="90000"/>
          </a:bodyPr>
          <a:lstStyle/>
          <a:p>
            <a:r>
              <a:rPr lang="en-US" sz="3400" b="1" dirty="0">
                <a:solidFill>
                  <a:srgbClr val="FFFFFF"/>
                </a:solidFill>
              </a:rPr>
              <a:t>Download SQL Server 2022 Developer</a:t>
            </a:r>
          </a:p>
        </p:txBody>
      </p:sp>
      <p:pic>
        <p:nvPicPr>
          <p:cNvPr id="9" name="Picture 8">
            <a:extLst>
              <a:ext uri="{FF2B5EF4-FFF2-40B4-BE49-F238E27FC236}">
                <a16:creationId xmlns:a16="http://schemas.microsoft.com/office/drawing/2014/main" id="{A5BFF99D-957B-A155-1B9C-95B1EA9BB60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554480" y="2047009"/>
            <a:ext cx="9072880" cy="4582391"/>
          </a:xfrm>
          <a:prstGeom prst="rect">
            <a:avLst/>
          </a:prstGeom>
        </p:spPr>
      </p:pic>
      <p:sp>
        <p:nvSpPr>
          <p:cNvPr id="3" name="TextBox 2">
            <a:extLst>
              <a:ext uri="{FF2B5EF4-FFF2-40B4-BE49-F238E27FC236}">
                <a16:creationId xmlns:a16="http://schemas.microsoft.com/office/drawing/2014/main" id="{3B21B909-1C5D-5028-298A-20EB1761844B}"/>
              </a:ext>
            </a:extLst>
          </p:cNvPr>
          <p:cNvSpPr txBox="1"/>
          <p:nvPr/>
        </p:nvSpPr>
        <p:spPr>
          <a:xfrm>
            <a:off x="0" y="1589282"/>
            <a:ext cx="12192000" cy="430887"/>
          </a:xfrm>
          <a:prstGeom prst="rect">
            <a:avLst/>
          </a:prstGeom>
          <a:noFill/>
        </p:spPr>
        <p:txBody>
          <a:bodyPr wrap="square" rtlCol="0">
            <a:spAutoFit/>
          </a:bodyPr>
          <a:lstStyle/>
          <a:p>
            <a:r>
              <a:rPr lang="vi-VN" sz="2200" dirty="0">
                <a:latin typeface="Aptos Display" panose="020B0004020202020204" pitchFamily="34" charset="0"/>
              </a:rPr>
              <a:t>30. Vị trí </a:t>
            </a:r>
            <a:r>
              <a:rPr lang="vi-VN" sz="2200" i="1" dirty="0">
                <a:latin typeface="Aptos Display" panose="020B0004020202020204" pitchFamily="34" charset="0"/>
              </a:rPr>
              <a:t>SQL Server(MSSQLSERVER) </a:t>
            </a:r>
            <a:r>
              <a:rPr lang="vi-VN" sz="2200" dirty="0">
                <a:latin typeface="Aptos Display" panose="020B0004020202020204" pitchFamily="34" charset="0"/>
              </a:rPr>
              <a:t>đang running tại </a:t>
            </a:r>
            <a:r>
              <a:rPr lang="vi-VN" sz="2200" i="1" dirty="0">
                <a:latin typeface="Aptos Display" panose="020B0004020202020204" pitchFamily="34" charset="0"/>
              </a:rPr>
              <a:t>SQL Server Configuration Manager</a:t>
            </a:r>
            <a:r>
              <a:rPr lang="vi-VN" sz="2200" dirty="0">
                <a:latin typeface="Aptos Display" panose="020B0004020202020204" pitchFamily="34" charset="0"/>
              </a:rPr>
              <a:t>.</a:t>
            </a:r>
            <a:endParaRPr lang="en-US" sz="2200" i="1" dirty="0">
              <a:latin typeface="Aptos Display" panose="020B0004020202020204" pitchFamily="34" charset="0"/>
            </a:endParaRPr>
          </a:p>
        </p:txBody>
      </p:sp>
    </p:spTree>
    <p:extLst>
      <p:ext uri="{BB962C8B-B14F-4D97-AF65-F5344CB8AC3E}">
        <p14:creationId xmlns:p14="http://schemas.microsoft.com/office/powerpoint/2010/main" val="3231148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460625A-5165-D2FF-7471-14F512C489DE}"/>
            </a:ext>
          </a:extLst>
        </p:cNvPr>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44528320-6B43-A835-8C45-C70CB4EAD1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32" name="Rectangle 31">
            <a:extLst>
              <a:ext uri="{FF2B5EF4-FFF2-40B4-BE49-F238E27FC236}">
                <a16:creationId xmlns:a16="http://schemas.microsoft.com/office/drawing/2014/main" id="{F72F07C7-6D5B-4CEF-0B26-4F8723D624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AF423868-94FD-61E8-22ED-82925811C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325F8867-5DCE-CE0B-FF27-3A24A078EF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Rectangle 37">
            <a:extLst>
              <a:ext uri="{FF2B5EF4-FFF2-40B4-BE49-F238E27FC236}">
                <a16:creationId xmlns:a16="http://schemas.microsoft.com/office/drawing/2014/main" id="{D2A7CFEC-FB4D-4FB9-E865-28692DA158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FB34D4C-4145-BB26-9AF5-1715FD13A81A}"/>
              </a:ext>
            </a:extLst>
          </p:cNvPr>
          <p:cNvSpPr>
            <a:spLocks noGrp="1"/>
          </p:cNvSpPr>
          <p:nvPr>
            <p:ph type="title"/>
          </p:nvPr>
        </p:nvSpPr>
        <p:spPr>
          <a:xfrm>
            <a:off x="699714" y="353160"/>
            <a:ext cx="7091300" cy="898581"/>
          </a:xfrm>
        </p:spPr>
        <p:txBody>
          <a:bodyPr vert="horz" lIns="91440" tIns="45720" rIns="91440" bIns="45720" rtlCol="0" anchor="ctr">
            <a:normAutofit fontScale="90000"/>
          </a:bodyPr>
          <a:lstStyle/>
          <a:p>
            <a:r>
              <a:rPr lang="en-US" sz="3400" b="1" dirty="0">
                <a:solidFill>
                  <a:srgbClr val="FFFFFF"/>
                </a:solidFill>
              </a:rPr>
              <a:t>Download SQL Server 2022 Developer</a:t>
            </a:r>
          </a:p>
        </p:txBody>
      </p:sp>
      <p:pic>
        <p:nvPicPr>
          <p:cNvPr id="9" name="Picture 8">
            <a:extLst>
              <a:ext uri="{FF2B5EF4-FFF2-40B4-BE49-F238E27FC236}">
                <a16:creationId xmlns:a16="http://schemas.microsoft.com/office/drawing/2014/main" id="{362AE091-E348-C3C0-C38D-0B941D5D65A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239084" y="2371558"/>
            <a:ext cx="5713831" cy="4242602"/>
          </a:xfrm>
          <a:prstGeom prst="rect">
            <a:avLst/>
          </a:prstGeom>
        </p:spPr>
      </p:pic>
      <p:sp>
        <p:nvSpPr>
          <p:cNvPr id="4" name="TextBox 3">
            <a:extLst>
              <a:ext uri="{FF2B5EF4-FFF2-40B4-BE49-F238E27FC236}">
                <a16:creationId xmlns:a16="http://schemas.microsoft.com/office/drawing/2014/main" id="{F5F7774B-FC02-0896-09F1-3A01F18F166C}"/>
              </a:ext>
            </a:extLst>
          </p:cNvPr>
          <p:cNvSpPr txBox="1"/>
          <p:nvPr/>
        </p:nvSpPr>
        <p:spPr>
          <a:xfrm>
            <a:off x="0" y="1589282"/>
            <a:ext cx="12192000" cy="769441"/>
          </a:xfrm>
          <a:prstGeom prst="rect">
            <a:avLst/>
          </a:prstGeom>
          <a:noFill/>
        </p:spPr>
        <p:txBody>
          <a:bodyPr wrap="square" rtlCol="0">
            <a:spAutoFit/>
          </a:bodyPr>
          <a:lstStyle/>
          <a:p>
            <a:r>
              <a:rPr lang="vi-VN" sz="2200" dirty="0">
                <a:latin typeface="Aptos Display" panose="020B0004020202020204" pitchFamily="34" charset="0"/>
              </a:rPr>
              <a:t>3. Sau khi chạy file</a:t>
            </a:r>
            <a:r>
              <a:rPr lang="vi-VN" sz="2200" i="1" dirty="0">
                <a:latin typeface="Aptos Display" panose="020B0004020202020204" pitchFamily="34" charset="0"/>
              </a:rPr>
              <a:t> SQL2022-SSEI-Dev.exe </a:t>
            </a:r>
            <a:r>
              <a:rPr lang="vi-VN" sz="2200" dirty="0">
                <a:latin typeface="Aptos Display" panose="020B0004020202020204" pitchFamily="34" charset="0"/>
              </a:rPr>
              <a:t>thì hiển thị giao diện sau và bạn click vào Download Media để tiếp tục cài đặt.</a:t>
            </a:r>
            <a:r>
              <a:rPr lang="vi-VN" sz="2200" i="1" dirty="0">
                <a:latin typeface="Aptos Display" panose="020B0004020202020204" pitchFamily="34" charset="0"/>
              </a:rPr>
              <a:t> </a:t>
            </a:r>
            <a:endParaRPr lang="en-US" sz="2200" i="1" dirty="0">
              <a:latin typeface="Aptos Display" panose="020B0004020202020204" pitchFamily="34" charset="0"/>
            </a:endParaRPr>
          </a:p>
        </p:txBody>
      </p:sp>
    </p:spTree>
    <p:extLst>
      <p:ext uri="{BB962C8B-B14F-4D97-AF65-F5344CB8AC3E}">
        <p14:creationId xmlns:p14="http://schemas.microsoft.com/office/powerpoint/2010/main" val="18707675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833955D-404E-1966-752F-C4F653FE6DAB}"/>
            </a:ext>
          </a:extLst>
        </p:cNvPr>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91FEE497-B97C-F020-A37A-11BA4B9458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32" name="Rectangle 31">
            <a:extLst>
              <a:ext uri="{FF2B5EF4-FFF2-40B4-BE49-F238E27FC236}">
                <a16:creationId xmlns:a16="http://schemas.microsoft.com/office/drawing/2014/main" id="{66CEF8EE-5B1D-E48B-9472-8C4A368C97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1F652154-B8A3-19A7-6F3F-1762885F67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FF5CBB43-0F96-86CE-A0CA-6933B9B921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Rectangle 37">
            <a:extLst>
              <a:ext uri="{FF2B5EF4-FFF2-40B4-BE49-F238E27FC236}">
                <a16:creationId xmlns:a16="http://schemas.microsoft.com/office/drawing/2014/main" id="{1A69B722-A7AC-77FC-9461-5500B39432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F9C7A87-4908-2604-3EC9-2D4CCEFF5493}"/>
              </a:ext>
            </a:extLst>
          </p:cNvPr>
          <p:cNvSpPr>
            <a:spLocks noGrp="1"/>
          </p:cNvSpPr>
          <p:nvPr>
            <p:ph type="title"/>
          </p:nvPr>
        </p:nvSpPr>
        <p:spPr>
          <a:xfrm>
            <a:off x="699714" y="353160"/>
            <a:ext cx="7091300" cy="898581"/>
          </a:xfrm>
        </p:spPr>
        <p:txBody>
          <a:bodyPr vert="horz" lIns="91440" tIns="45720" rIns="91440" bIns="45720" rtlCol="0" anchor="ctr">
            <a:normAutofit fontScale="90000"/>
          </a:bodyPr>
          <a:lstStyle/>
          <a:p>
            <a:r>
              <a:rPr lang="en-US" sz="3400" b="1" dirty="0">
                <a:solidFill>
                  <a:srgbClr val="FFFFFF"/>
                </a:solidFill>
              </a:rPr>
              <a:t>Download SQL Server 2022 Developer</a:t>
            </a:r>
          </a:p>
        </p:txBody>
      </p:sp>
      <p:pic>
        <p:nvPicPr>
          <p:cNvPr id="9" name="Picture 8">
            <a:extLst>
              <a:ext uri="{FF2B5EF4-FFF2-40B4-BE49-F238E27FC236}">
                <a16:creationId xmlns:a16="http://schemas.microsoft.com/office/drawing/2014/main" id="{C1F11F60-A95A-DD9F-D37D-2A5889A1409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120229" y="2371558"/>
            <a:ext cx="5713831" cy="4535555"/>
          </a:xfrm>
          <a:prstGeom prst="rect">
            <a:avLst/>
          </a:prstGeom>
        </p:spPr>
      </p:pic>
      <p:sp>
        <p:nvSpPr>
          <p:cNvPr id="3" name="TextBox 2">
            <a:extLst>
              <a:ext uri="{FF2B5EF4-FFF2-40B4-BE49-F238E27FC236}">
                <a16:creationId xmlns:a16="http://schemas.microsoft.com/office/drawing/2014/main" id="{7EE15C29-89C7-D59B-6E21-2CE3175E230B}"/>
              </a:ext>
            </a:extLst>
          </p:cNvPr>
          <p:cNvSpPr txBox="1"/>
          <p:nvPr/>
        </p:nvSpPr>
        <p:spPr>
          <a:xfrm>
            <a:off x="0" y="1589282"/>
            <a:ext cx="12192000" cy="430887"/>
          </a:xfrm>
          <a:prstGeom prst="rect">
            <a:avLst/>
          </a:prstGeom>
          <a:noFill/>
        </p:spPr>
        <p:txBody>
          <a:bodyPr wrap="square" rtlCol="0">
            <a:spAutoFit/>
          </a:bodyPr>
          <a:lstStyle/>
          <a:p>
            <a:r>
              <a:rPr lang="vi-VN" sz="2200" dirty="0">
                <a:latin typeface="Aptos Display" panose="020B0004020202020204" pitchFamily="34" charset="0"/>
              </a:rPr>
              <a:t>4. Sau khi Downlaod Media tiếp theo giao diện hiển thị như trên và bạn click vào </a:t>
            </a:r>
            <a:r>
              <a:rPr lang="vi-VN" sz="2200" i="1" dirty="0">
                <a:latin typeface="Aptos Display" panose="020B0004020202020204" pitchFamily="34" charset="0"/>
              </a:rPr>
              <a:t>Close.</a:t>
            </a:r>
            <a:endParaRPr lang="en-US" sz="2200" i="1" dirty="0">
              <a:latin typeface="Aptos Display" panose="020B0004020202020204" pitchFamily="34" charset="0"/>
            </a:endParaRPr>
          </a:p>
        </p:txBody>
      </p:sp>
    </p:spTree>
    <p:extLst>
      <p:ext uri="{BB962C8B-B14F-4D97-AF65-F5344CB8AC3E}">
        <p14:creationId xmlns:p14="http://schemas.microsoft.com/office/powerpoint/2010/main" val="8112148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35A2FB2-C347-B833-1E7F-F8F9A8186B7B}"/>
            </a:ext>
          </a:extLst>
        </p:cNvPr>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0DB65C99-C616-7BAC-2D8E-DFE64D94DB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32" name="Rectangle 31">
            <a:extLst>
              <a:ext uri="{FF2B5EF4-FFF2-40B4-BE49-F238E27FC236}">
                <a16:creationId xmlns:a16="http://schemas.microsoft.com/office/drawing/2014/main" id="{01AF70AE-4D0B-E96E-89E9-6CD365F05A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3BB31BA0-D495-1AEF-B90C-695C49A887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5C558E99-9012-C6F1-9A50-9F88B8A16E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Rectangle 37">
            <a:extLst>
              <a:ext uri="{FF2B5EF4-FFF2-40B4-BE49-F238E27FC236}">
                <a16:creationId xmlns:a16="http://schemas.microsoft.com/office/drawing/2014/main" id="{B0ECDDD0-E831-80A9-7F9E-ECB185632A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7455FDF-8886-7ED8-37DA-0B3193AC645C}"/>
              </a:ext>
            </a:extLst>
          </p:cNvPr>
          <p:cNvSpPr>
            <a:spLocks noGrp="1"/>
          </p:cNvSpPr>
          <p:nvPr>
            <p:ph type="title"/>
          </p:nvPr>
        </p:nvSpPr>
        <p:spPr>
          <a:xfrm>
            <a:off x="699714" y="353160"/>
            <a:ext cx="7091300" cy="898581"/>
          </a:xfrm>
        </p:spPr>
        <p:txBody>
          <a:bodyPr vert="horz" lIns="91440" tIns="45720" rIns="91440" bIns="45720" rtlCol="0" anchor="ctr">
            <a:normAutofit fontScale="90000"/>
          </a:bodyPr>
          <a:lstStyle/>
          <a:p>
            <a:r>
              <a:rPr lang="en-US" sz="3400" b="1" dirty="0">
                <a:solidFill>
                  <a:srgbClr val="FFFFFF"/>
                </a:solidFill>
              </a:rPr>
              <a:t>Download SQL Server 2022 Developer</a:t>
            </a:r>
          </a:p>
        </p:txBody>
      </p:sp>
      <p:pic>
        <p:nvPicPr>
          <p:cNvPr id="9" name="Picture 8">
            <a:extLst>
              <a:ext uri="{FF2B5EF4-FFF2-40B4-BE49-F238E27FC236}">
                <a16:creationId xmlns:a16="http://schemas.microsoft.com/office/drawing/2014/main" id="{DC01454F-6EC2-E770-0F9F-FBCFFD6DBFD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250560" y="2371558"/>
            <a:ext cx="5690879" cy="4320880"/>
          </a:xfrm>
          <a:prstGeom prst="rect">
            <a:avLst/>
          </a:prstGeom>
        </p:spPr>
      </p:pic>
      <p:sp>
        <p:nvSpPr>
          <p:cNvPr id="3" name="TextBox 2">
            <a:extLst>
              <a:ext uri="{FF2B5EF4-FFF2-40B4-BE49-F238E27FC236}">
                <a16:creationId xmlns:a16="http://schemas.microsoft.com/office/drawing/2014/main" id="{D9BDEC78-BB75-588D-C90F-73506B16E016}"/>
              </a:ext>
            </a:extLst>
          </p:cNvPr>
          <p:cNvSpPr txBox="1"/>
          <p:nvPr/>
        </p:nvSpPr>
        <p:spPr>
          <a:xfrm>
            <a:off x="0" y="1589282"/>
            <a:ext cx="12192000" cy="769441"/>
          </a:xfrm>
          <a:prstGeom prst="rect">
            <a:avLst/>
          </a:prstGeom>
          <a:noFill/>
        </p:spPr>
        <p:txBody>
          <a:bodyPr wrap="square" rtlCol="0">
            <a:spAutoFit/>
          </a:bodyPr>
          <a:lstStyle/>
          <a:p>
            <a:r>
              <a:rPr lang="vi-VN" sz="2200" dirty="0">
                <a:latin typeface="Aptos Display" panose="020B0004020202020204" pitchFamily="34" charset="0"/>
              </a:rPr>
              <a:t>5. Tiếp theo tại trường </a:t>
            </a:r>
            <a:r>
              <a:rPr lang="vi-VN" sz="2200" i="1" dirty="0">
                <a:latin typeface="Aptos Display" panose="020B0004020202020204" pitchFamily="34" charset="0"/>
              </a:rPr>
              <a:t>SELECT LANGUAGE </a:t>
            </a:r>
            <a:r>
              <a:rPr lang="vi-VN" sz="2200" dirty="0">
                <a:latin typeface="Aptos Display" panose="020B0004020202020204" pitchFamily="34" charset="0"/>
              </a:rPr>
              <a:t>chọn </a:t>
            </a:r>
            <a:r>
              <a:rPr lang="vi-VN" sz="2200" i="1" dirty="0">
                <a:latin typeface="Aptos Display" panose="020B0004020202020204" pitchFamily="34" charset="0"/>
              </a:rPr>
              <a:t>Ennglish </a:t>
            </a:r>
            <a:r>
              <a:rPr lang="vi-VN" sz="2200" dirty="0">
                <a:latin typeface="Aptos Display" panose="020B0004020202020204" pitchFamily="34" charset="0"/>
              </a:rPr>
              <a:t>và tiếp theo </a:t>
            </a:r>
            <a:r>
              <a:rPr lang="vi-VN" sz="2200" i="1" dirty="0">
                <a:latin typeface="Aptos Display" panose="020B0004020202020204" pitchFamily="34" charset="0"/>
              </a:rPr>
              <a:t>click</a:t>
            </a:r>
            <a:r>
              <a:rPr lang="vi-VN" sz="2200" dirty="0">
                <a:latin typeface="Aptos Display" panose="020B0004020202020204" pitchFamily="34" charset="0"/>
              </a:rPr>
              <a:t> vào</a:t>
            </a:r>
            <a:r>
              <a:rPr lang="vi-VN" sz="2200" i="1" dirty="0">
                <a:latin typeface="Aptos Display" panose="020B0004020202020204" pitchFamily="34" charset="0"/>
              </a:rPr>
              <a:t> ISO (1109 MB) </a:t>
            </a:r>
            <a:r>
              <a:rPr lang="vi-VN" sz="2200" dirty="0">
                <a:latin typeface="Aptos Display" panose="020B0004020202020204" pitchFamily="34" charset="0"/>
              </a:rPr>
              <a:t>và chọn </a:t>
            </a:r>
            <a:r>
              <a:rPr lang="vi-VN" sz="2200" i="1" dirty="0">
                <a:latin typeface="Aptos Display" panose="020B0004020202020204" pitchFamily="34" charset="0"/>
              </a:rPr>
              <a:t>Downlaod </a:t>
            </a:r>
            <a:r>
              <a:rPr lang="vi-VN" sz="2200" dirty="0">
                <a:latin typeface="Aptos Display" panose="020B0004020202020204" pitchFamily="34" charset="0"/>
              </a:rPr>
              <a:t>để hoàn tât quá trình cài đặt file </a:t>
            </a:r>
            <a:r>
              <a:rPr lang="vi-VN" sz="2200" i="1" dirty="0">
                <a:latin typeface="Aptos Display" panose="020B0004020202020204" pitchFamily="34" charset="0"/>
              </a:rPr>
              <a:t>SQL2022-SSEI-Dev.exe.</a:t>
            </a:r>
            <a:endParaRPr lang="en-US" sz="2200" i="1" dirty="0">
              <a:latin typeface="Aptos Display" panose="020B0004020202020204" pitchFamily="34" charset="0"/>
            </a:endParaRPr>
          </a:p>
        </p:txBody>
      </p:sp>
    </p:spTree>
    <p:extLst>
      <p:ext uri="{BB962C8B-B14F-4D97-AF65-F5344CB8AC3E}">
        <p14:creationId xmlns:p14="http://schemas.microsoft.com/office/powerpoint/2010/main" val="8377137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5965AA3-89AD-7F08-92A7-94AA6C1F2A64}"/>
            </a:ext>
          </a:extLst>
        </p:cNvPr>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84118F8D-915B-C41D-2974-35CD62B4DE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32" name="Rectangle 31">
            <a:extLst>
              <a:ext uri="{FF2B5EF4-FFF2-40B4-BE49-F238E27FC236}">
                <a16:creationId xmlns:a16="http://schemas.microsoft.com/office/drawing/2014/main" id="{3F042E0B-A12A-F4E6-F141-259B0E4354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96A8AB18-F97A-073B-E08A-8ABAA97C41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94578299-95B7-3467-7A5B-64138CECF8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Rectangle 37">
            <a:extLst>
              <a:ext uri="{FF2B5EF4-FFF2-40B4-BE49-F238E27FC236}">
                <a16:creationId xmlns:a16="http://schemas.microsoft.com/office/drawing/2014/main" id="{9DD337FB-0413-A413-638B-DC087459B3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46C82DC-1F8F-2B92-781C-11F200A95E1C}"/>
              </a:ext>
            </a:extLst>
          </p:cNvPr>
          <p:cNvSpPr>
            <a:spLocks noGrp="1"/>
          </p:cNvSpPr>
          <p:nvPr>
            <p:ph type="title"/>
          </p:nvPr>
        </p:nvSpPr>
        <p:spPr>
          <a:xfrm>
            <a:off x="699714" y="353160"/>
            <a:ext cx="7091300" cy="898581"/>
          </a:xfrm>
        </p:spPr>
        <p:txBody>
          <a:bodyPr vert="horz" lIns="91440" tIns="45720" rIns="91440" bIns="45720" rtlCol="0" anchor="ctr">
            <a:normAutofit fontScale="90000"/>
          </a:bodyPr>
          <a:lstStyle/>
          <a:p>
            <a:r>
              <a:rPr lang="en-US" sz="3400" b="1" dirty="0">
                <a:solidFill>
                  <a:srgbClr val="FFFFFF"/>
                </a:solidFill>
              </a:rPr>
              <a:t>Download SQL Server 2022 Developer</a:t>
            </a:r>
          </a:p>
        </p:txBody>
      </p:sp>
      <p:pic>
        <p:nvPicPr>
          <p:cNvPr id="9" name="Picture 8">
            <a:extLst>
              <a:ext uri="{FF2B5EF4-FFF2-40B4-BE49-F238E27FC236}">
                <a16:creationId xmlns:a16="http://schemas.microsoft.com/office/drawing/2014/main" id="{F99B58B4-CA7A-13B7-E7FA-ABAECF618F0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974274" y="2463847"/>
            <a:ext cx="8239990" cy="4134380"/>
          </a:xfrm>
          <a:prstGeom prst="rect">
            <a:avLst/>
          </a:prstGeom>
        </p:spPr>
      </p:pic>
      <p:sp>
        <p:nvSpPr>
          <p:cNvPr id="3" name="TextBox 2">
            <a:extLst>
              <a:ext uri="{FF2B5EF4-FFF2-40B4-BE49-F238E27FC236}">
                <a16:creationId xmlns:a16="http://schemas.microsoft.com/office/drawing/2014/main" id="{2EA69B6C-F5BD-0242-4B06-F6AAD22BDDD7}"/>
              </a:ext>
            </a:extLst>
          </p:cNvPr>
          <p:cNvSpPr txBox="1"/>
          <p:nvPr/>
        </p:nvSpPr>
        <p:spPr>
          <a:xfrm>
            <a:off x="0" y="1589282"/>
            <a:ext cx="12192000" cy="830997"/>
          </a:xfrm>
          <a:prstGeom prst="rect">
            <a:avLst/>
          </a:prstGeom>
          <a:noFill/>
        </p:spPr>
        <p:txBody>
          <a:bodyPr wrap="square" rtlCol="0">
            <a:spAutoFit/>
          </a:bodyPr>
          <a:lstStyle/>
          <a:p>
            <a:r>
              <a:rPr lang="vi-VN" sz="2200" dirty="0">
                <a:latin typeface="Aptos Display" panose="020B0004020202020204" pitchFamily="34" charset="0"/>
              </a:rPr>
              <a:t>5. Tiếp theo chạy chọn file </a:t>
            </a:r>
            <a:r>
              <a:rPr lang="vi-VN" sz="2200" i="1" dirty="0">
                <a:latin typeface="Aptos Display" panose="020B0004020202020204" pitchFamily="34" charset="0"/>
              </a:rPr>
              <a:t>SQLServer2022-x64-ENU-Dev.iso </a:t>
            </a:r>
            <a:r>
              <a:rPr lang="vi-VN" sz="2200" dirty="0">
                <a:latin typeface="Aptos Display" panose="020B0004020202020204" pitchFamily="34" charset="0"/>
              </a:rPr>
              <a:t>và</a:t>
            </a:r>
            <a:r>
              <a:rPr lang="vi-VN" sz="2200" i="1" dirty="0">
                <a:latin typeface="Aptos Display" panose="020B0004020202020204" pitchFamily="34" charset="0"/>
              </a:rPr>
              <a:t> click </a:t>
            </a:r>
            <a:r>
              <a:rPr lang="vi-VN" sz="2200" dirty="0">
                <a:latin typeface="Aptos Display" panose="020B0004020202020204" pitchFamily="34" charset="0"/>
              </a:rPr>
              <a:t>vào</a:t>
            </a:r>
            <a:r>
              <a:rPr lang="vi-VN" sz="2200" i="1" dirty="0">
                <a:latin typeface="Aptos Display" panose="020B0004020202020204" pitchFamily="34" charset="0"/>
              </a:rPr>
              <a:t> Mount </a:t>
            </a:r>
            <a:r>
              <a:rPr lang="vi-VN" sz="2200" dirty="0">
                <a:latin typeface="Aptos Display" panose="020B0004020202020204" pitchFamily="34" charset="0"/>
              </a:rPr>
              <a:t>như vị trí 2 để</a:t>
            </a:r>
            <a:r>
              <a:rPr lang="vi-VN" sz="2200" i="1" dirty="0">
                <a:latin typeface="Aptos Display" panose="020B0004020202020204" pitchFamily="34" charset="0"/>
              </a:rPr>
              <a:t> </a:t>
            </a:r>
            <a:r>
              <a:rPr lang="en-US" sz="2400" dirty="0" err="1"/>
              <a:t>ghi</a:t>
            </a:r>
            <a:r>
              <a:rPr lang="en-US" sz="2400" dirty="0"/>
              <a:t> </a:t>
            </a:r>
            <a:r>
              <a:rPr lang="en-US" sz="2400" dirty="0" err="1"/>
              <a:t>tệp</a:t>
            </a:r>
            <a:r>
              <a:rPr lang="en-US" sz="2400" dirty="0"/>
              <a:t> ISO </a:t>
            </a:r>
            <a:r>
              <a:rPr lang="en-US" sz="2400" dirty="0" err="1"/>
              <a:t>ra</a:t>
            </a:r>
            <a:r>
              <a:rPr lang="en-US" sz="2400" dirty="0"/>
              <a:t> </a:t>
            </a:r>
            <a:r>
              <a:rPr lang="en-US" sz="2400" dirty="0" err="1"/>
              <a:t>đĩa</a:t>
            </a:r>
            <a:r>
              <a:rPr lang="en-US" sz="2400" dirty="0"/>
              <a:t> </a:t>
            </a:r>
            <a:r>
              <a:rPr lang="vi-VN" sz="2400" dirty="0"/>
              <a:t>DVD.</a:t>
            </a:r>
            <a:endParaRPr lang="en-US" sz="2200" i="1" dirty="0">
              <a:latin typeface="Aptos Display" panose="020B0004020202020204" pitchFamily="34" charset="0"/>
            </a:endParaRPr>
          </a:p>
        </p:txBody>
      </p:sp>
    </p:spTree>
    <p:extLst>
      <p:ext uri="{BB962C8B-B14F-4D97-AF65-F5344CB8AC3E}">
        <p14:creationId xmlns:p14="http://schemas.microsoft.com/office/powerpoint/2010/main" val="37757669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7A5F09A-32F4-F3E1-2005-7C6DED75453C}"/>
            </a:ext>
          </a:extLst>
        </p:cNvPr>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31C929A6-8F60-96FF-6910-4186B6BBA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32" name="Rectangle 31">
            <a:extLst>
              <a:ext uri="{FF2B5EF4-FFF2-40B4-BE49-F238E27FC236}">
                <a16:creationId xmlns:a16="http://schemas.microsoft.com/office/drawing/2014/main" id="{4BC9EA75-602E-8C23-D9AA-B66A1E93AE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349EE24F-5AEA-42F1-284F-206B5BC709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6B33E198-D91E-1517-C6EB-A1FC218B38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Rectangle 37">
            <a:extLst>
              <a:ext uri="{FF2B5EF4-FFF2-40B4-BE49-F238E27FC236}">
                <a16:creationId xmlns:a16="http://schemas.microsoft.com/office/drawing/2014/main" id="{6CFA7653-A8D6-B300-E675-F7C94DF5E1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7D92119-798C-9C91-79ED-41ED52227C21}"/>
              </a:ext>
            </a:extLst>
          </p:cNvPr>
          <p:cNvSpPr>
            <a:spLocks noGrp="1"/>
          </p:cNvSpPr>
          <p:nvPr>
            <p:ph type="title"/>
          </p:nvPr>
        </p:nvSpPr>
        <p:spPr>
          <a:xfrm>
            <a:off x="699714" y="353160"/>
            <a:ext cx="7091300" cy="898581"/>
          </a:xfrm>
        </p:spPr>
        <p:txBody>
          <a:bodyPr vert="horz" lIns="91440" tIns="45720" rIns="91440" bIns="45720" rtlCol="0" anchor="ctr">
            <a:normAutofit fontScale="90000"/>
          </a:bodyPr>
          <a:lstStyle/>
          <a:p>
            <a:r>
              <a:rPr lang="en-US" sz="3400" b="1" dirty="0">
                <a:solidFill>
                  <a:srgbClr val="FFFFFF"/>
                </a:solidFill>
              </a:rPr>
              <a:t>Download SQL Server 2022 Developer</a:t>
            </a:r>
          </a:p>
        </p:txBody>
      </p:sp>
      <p:pic>
        <p:nvPicPr>
          <p:cNvPr id="9" name="Picture 8">
            <a:extLst>
              <a:ext uri="{FF2B5EF4-FFF2-40B4-BE49-F238E27FC236}">
                <a16:creationId xmlns:a16="http://schemas.microsoft.com/office/drawing/2014/main" id="{6DDB9E96-A28D-7AA4-CC96-752561EB0EC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419265" y="2463847"/>
            <a:ext cx="7350008" cy="4134380"/>
          </a:xfrm>
          <a:prstGeom prst="rect">
            <a:avLst/>
          </a:prstGeom>
        </p:spPr>
      </p:pic>
      <p:sp>
        <p:nvSpPr>
          <p:cNvPr id="3" name="TextBox 2">
            <a:extLst>
              <a:ext uri="{FF2B5EF4-FFF2-40B4-BE49-F238E27FC236}">
                <a16:creationId xmlns:a16="http://schemas.microsoft.com/office/drawing/2014/main" id="{3919F10A-DA10-C816-4C0F-B523F22942E6}"/>
              </a:ext>
            </a:extLst>
          </p:cNvPr>
          <p:cNvSpPr txBox="1"/>
          <p:nvPr/>
        </p:nvSpPr>
        <p:spPr>
          <a:xfrm>
            <a:off x="0" y="1589282"/>
            <a:ext cx="12192000" cy="430887"/>
          </a:xfrm>
          <a:prstGeom prst="rect">
            <a:avLst/>
          </a:prstGeom>
          <a:noFill/>
        </p:spPr>
        <p:txBody>
          <a:bodyPr wrap="square" rtlCol="0">
            <a:spAutoFit/>
          </a:bodyPr>
          <a:lstStyle/>
          <a:p>
            <a:r>
              <a:rPr lang="vi-VN" sz="2200" dirty="0">
                <a:latin typeface="Aptos Display" panose="020B0004020202020204" pitchFamily="34" charset="0"/>
              </a:rPr>
              <a:t>6. Tiến hành mở file </a:t>
            </a:r>
            <a:r>
              <a:rPr lang="vi-VN" sz="2200" i="1" dirty="0">
                <a:latin typeface="Aptos Display" panose="020B0004020202020204" pitchFamily="34" charset="0"/>
              </a:rPr>
              <a:t>setup.exe </a:t>
            </a:r>
            <a:r>
              <a:rPr lang="vi-VN" sz="2200" dirty="0">
                <a:latin typeface="Aptos Display" panose="020B0004020202020204" pitchFamily="34" charset="0"/>
              </a:rPr>
              <a:t>trong đĩa ảo được tạo ra</a:t>
            </a:r>
            <a:endParaRPr lang="en-US" sz="2200" i="1" dirty="0">
              <a:latin typeface="Aptos Display" panose="020B0004020202020204" pitchFamily="34" charset="0"/>
            </a:endParaRPr>
          </a:p>
        </p:txBody>
      </p:sp>
    </p:spTree>
    <p:extLst>
      <p:ext uri="{BB962C8B-B14F-4D97-AF65-F5344CB8AC3E}">
        <p14:creationId xmlns:p14="http://schemas.microsoft.com/office/powerpoint/2010/main" val="29077297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96ECE3A-3A01-161C-32AC-57D0CE2C6DA9}"/>
            </a:ext>
          </a:extLst>
        </p:cNvPr>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0D84889E-DBB5-AD64-5469-72D0A0B5D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32" name="Rectangle 31">
            <a:extLst>
              <a:ext uri="{FF2B5EF4-FFF2-40B4-BE49-F238E27FC236}">
                <a16:creationId xmlns:a16="http://schemas.microsoft.com/office/drawing/2014/main" id="{0AD2FD88-FFAC-88B7-5A6B-4DBB019C1D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BB6B901D-640C-01F2-2815-8EB7375DA0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D435A7E7-5253-9DED-CC21-C8BFB33125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Rectangle 37">
            <a:extLst>
              <a:ext uri="{FF2B5EF4-FFF2-40B4-BE49-F238E27FC236}">
                <a16:creationId xmlns:a16="http://schemas.microsoft.com/office/drawing/2014/main" id="{9A668189-4F2F-E4D8-9124-62BA0EEF40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407EE88-7E73-83D7-E7C2-070B0573DB8C}"/>
              </a:ext>
            </a:extLst>
          </p:cNvPr>
          <p:cNvSpPr>
            <a:spLocks noGrp="1"/>
          </p:cNvSpPr>
          <p:nvPr>
            <p:ph type="title"/>
          </p:nvPr>
        </p:nvSpPr>
        <p:spPr>
          <a:xfrm>
            <a:off x="699714" y="353160"/>
            <a:ext cx="7091300" cy="898581"/>
          </a:xfrm>
        </p:spPr>
        <p:txBody>
          <a:bodyPr vert="horz" lIns="91440" tIns="45720" rIns="91440" bIns="45720" rtlCol="0" anchor="ctr">
            <a:normAutofit fontScale="90000"/>
          </a:bodyPr>
          <a:lstStyle/>
          <a:p>
            <a:r>
              <a:rPr lang="en-US" sz="3400" b="1" dirty="0">
                <a:solidFill>
                  <a:srgbClr val="FFFFFF"/>
                </a:solidFill>
              </a:rPr>
              <a:t>Download SQL Server 2022 Developer</a:t>
            </a:r>
          </a:p>
        </p:txBody>
      </p:sp>
      <p:pic>
        <p:nvPicPr>
          <p:cNvPr id="9" name="Picture 8">
            <a:extLst>
              <a:ext uri="{FF2B5EF4-FFF2-40B4-BE49-F238E27FC236}">
                <a16:creationId xmlns:a16="http://schemas.microsoft.com/office/drawing/2014/main" id="{15E0D2F3-ECBE-B884-75DF-28378CDF50E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589808" y="2421082"/>
            <a:ext cx="9019309" cy="4208319"/>
          </a:xfrm>
          <a:prstGeom prst="rect">
            <a:avLst/>
          </a:prstGeom>
        </p:spPr>
      </p:pic>
      <p:sp>
        <p:nvSpPr>
          <p:cNvPr id="10" name="TextBox 9">
            <a:extLst>
              <a:ext uri="{FF2B5EF4-FFF2-40B4-BE49-F238E27FC236}">
                <a16:creationId xmlns:a16="http://schemas.microsoft.com/office/drawing/2014/main" id="{3A259715-E38A-4A42-8688-40AD2F97DBE4}"/>
              </a:ext>
            </a:extLst>
          </p:cNvPr>
          <p:cNvSpPr txBox="1"/>
          <p:nvPr/>
        </p:nvSpPr>
        <p:spPr>
          <a:xfrm>
            <a:off x="0" y="1589282"/>
            <a:ext cx="12192000" cy="769441"/>
          </a:xfrm>
          <a:prstGeom prst="rect">
            <a:avLst/>
          </a:prstGeom>
          <a:noFill/>
        </p:spPr>
        <p:txBody>
          <a:bodyPr wrap="square" rtlCol="0">
            <a:spAutoFit/>
          </a:bodyPr>
          <a:lstStyle/>
          <a:p>
            <a:r>
              <a:rPr lang="vi-VN" sz="2200" dirty="0">
                <a:latin typeface="Aptos Display" panose="020B0004020202020204" pitchFamily="34" charset="0"/>
              </a:rPr>
              <a:t>7. Cửa sổ mới hiện ra, chọn Installation rồi click chọn mục </a:t>
            </a:r>
            <a:r>
              <a:rPr lang="vi-VN" sz="2200" i="1" dirty="0">
                <a:latin typeface="Aptos Display" panose="020B0004020202020204" pitchFamily="34" charset="0"/>
              </a:rPr>
              <a:t>New SQL server standarlone installation or features to an existing installation.</a:t>
            </a:r>
            <a:endParaRPr lang="en-US" sz="2200" i="1" dirty="0">
              <a:latin typeface="Aptos Display" panose="020B0004020202020204" pitchFamily="34" charset="0"/>
            </a:endParaRPr>
          </a:p>
        </p:txBody>
      </p:sp>
    </p:spTree>
    <p:extLst>
      <p:ext uri="{BB962C8B-B14F-4D97-AF65-F5344CB8AC3E}">
        <p14:creationId xmlns:p14="http://schemas.microsoft.com/office/powerpoint/2010/main" val="59274547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422</TotalTime>
  <Words>931</Words>
  <Application>Microsoft Office PowerPoint</Application>
  <PresentationFormat>Widescreen</PresentationFormat>
  <Paragraphs>63</Paragraphs>
  <Slides>32</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32</vt:i4>
      </vt:variant>
    </vt:vector>
  </HeadingPairs>
  <TitlesOfParts>
    <vt:vector size="36" baseType="lpstr">
      <vt:lpstr>Aptos</vt:lpstr>
      <vt:lpstr>Aptos Display</vt:lpstr>
      <vt:lpstr>Arial</vt:lpstr>
      <vt:lpstr>Office Theme</vt:lpstr>
      <vt:lpstr>Bài tập 1 Môn: Hệ quản trị cơ sở dữ liệu Họ &amp; tên: Nguyễn Văn Thứ MSSV: K225480106062 Lớp: K58KTPM.K01</vt:lpstr>
      <vt:lpstr>Download SQL Server 2022 Developer</vt:lpstr>
      <vt:lpstr>Download SQL Server 2022 Developer</vt:lpstr>
      <vt:lpstr>Download SQL Server 2022 Developer</vt:lpstr>
      <vt:lpstr>Download SQL Server 2022 Developer</vt:lpstr>
      <vt:lpstr>Download SQL Server 2022 Developer</vt:lpstr>
      <vt:lpstr>Download SQL Server 2022 Developer</vt:lpstr>
      <vt:lpstr>Download SQL Server 2022 Developer</vt:lpstr>
      <vt:lpstr>Download SQL Server 2022 Developer</vt:lpstr>
      <vt:lpstr>Download SQL Server 2022 Developer</vt:lpstr>
      <vt:lpstr>Download SQL Server 2022 Developer</vt:lpstr>
      <vt:lpstr>Download SQL Server 2022 Developer</vt:lpstr>
      <vt:lpstr>Download SQL Server 2022 Developer</vt:lpstr>
      <vt:lpstr>Download SQL Server 2022 Developer</vt:lpstr>
      <vt:lpstr>Download SQL Server 2022 Developer</vt:lpstr>
      <vt:lpstr>Download SQL Server 2022 Developer</vt:lpstr>
      <vt:lpstr>Download SQL Server 2022 Developer</vt:lpstr>
      <vt:lpstr>Download SQL Server 2022 Developer</vt:lpstr>
      <vt:lpstr>Download SQL Server 2022 Developer</vt:lpstr>
      <vt:lpstr>Download SQL Server 2022 Developer</vt:lpstr>
      <vt:lpstr>Download SQL Server 2022 Developer</vt:lpstr>
      <vt:lpstr>Download SQL Server 2022 Developer</vt:lpstr>
      <vt:lpstr>Download SQL Server 2022 Developer</vt:lpstr>
      <vt:lpstr>Download SQL Server 2022 Developer</vt:lpstr>
      <vt:lpstr>Download SQL Server 2022 Developer</vt:lpstr>
      <vt:lpstr>Download SQL Server 2022 Developer</vt:lpstr>
      <vt:lpstr>Download SQL Server 2022 Developer</vt:lpstr>
      <vt:lpstr>Download SQL Server 2022 Developer</vt:lpstr>
      <vt:lpstr>Download SQL Server 2022 Developer</vt:lpstr>
      <vt:lpstr>Download SQL Server 2022 Developer</vt:lpstr>
      <vt:lpstr>Download SQL Server 2022 Developer</vt:lpstr>
      <vt:lpstr>Download SQL Server 2022 Developer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Bài tập 1 Môn: Hệ quản trị cơ sở dữ liệu Họ &amp; tên: Nguyễn Văn Thứ MSSV: K225480106062 Lớp: K58KTPM.K01</dc:title>
  <dc:creator>Thứ Nguyễn</dc:creator>
  <cp:lastModifiedBy>Thứ Nguyễn</cp:lastModifiedBy>
  <cp:revision>8</cp:revision>
  <dcterms:created xsi:type="dcterms:W3CDTF">2025-03-19T06:53:31Z</dcterms:created>
  <dcterms:modified xsi:type="dcterms:W3CDTF">2025-03-19T16:13:10Z</dcterms:modified>
</cp:coreProperties>
</file>